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Lst>
  <p:sldSz cx="10693400" cy="7562850"/>
  <p:notesSz cx="10693400" cy="756285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807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2" d="100"/>
          <a:sy n="72" d="100"/>
        </p:scale>
        <p:origin x="1411" y="58"/>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802005" y="2344483"/>
            <a:ext cx="9089390" cy="1588198"/>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604010" y="4235196"/>
            <a:ext cx="7485380" cy="1890712"/>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defRPr sz="900" b="0" i="0">
                <a:solidFill>
                  <a:srgbClr val="2D2525"/>
                </a:solidFill>
                <a:latin typeface="Arial Black"/>
                <a:cs typeface="Arial Black"/>
              </a:defRPr>
            </a:lvl1pPr>
          </a:lstStyle>
          <a:p>
            <a:pPr marL="12700">
              <a:lnSpc>
                <a:spcPct val="100000"/>
              </a:lnSpc>
              <a:spcBef>
                <a:spcPts val="170"/>
              </a:spcBef>
            </a:pPr>
            <a:r>
              <a:rPr lang="en-GB" spc="-60" dirty="0"/>
              <a:t>2024</a:t>
            </a:r>
            <a:r>
              <a:rPr lang="en-GB" spc="-5" dirty="0"/>
              <a:t> </a:t>
            </a:r>
            <a:r>
              <a:rPr lang="en-GB" spc="-80" dirty="0"/>
              <a:t>Sustainability</a:t>
            </a:r>
            <a:r>
              <a:rPr lang="en-GB" spc="-5" dirty="0"/>
              <a:t> </a:t>
            </a:r>
            <a:r>
              <a:rPr lang="en-GB" spc="-90" dirty="0"/>
              <a:t>Report</a:t>
            </a:r>
            <a:r>
              <a:rPr lang="en-GB" spc="-5" dirty="0"/>
              <a:t> </a:t>
            </a:r>
            <a:r>
              <a:rPr lang="en-GB" spc="175" dirty="0">
                <a:latin typeface="Arial"/>
                <a:cs typeface="Arial"/>
              </a:rPr>
              <a:t>|</a:t>
            </a:r>
            <a:r>
              <a:rPr lang="en-GB" spc="45" dirty="0">
                <a:latin typeface="Arial"/>
                <a:cs typeface="Arial"/>
              </a:rPr>
              <a:t> </a:t>
            </a:r>
            <a:r>
              <a:rPr lang="ru-RU" dirty="0">
                <a:latin typeface="Arial"/>
                <a:cs typeface="Arial"/>
              </a:rPr>
              <a:t>Косметика "</a:t>
            </a:r>
            <a:r>
              <a:rPr lang="ru-RU" dirty="0" err="1">
                <a:latin typeface="Arial"/>
                <a:cs typeface="Arial"/>
              </a:rPr>
              <a:t>Оріфлейм</a:t>
            </a:r>
            <a:r>
              <a:rPr lang="ru-RU" dirty="0">
                <a:latin typeface="Arial"/>
                <a:cs typeface="Arial"/>
              </a:rPr>
              <a:t>"</a:t>
            </a:r>
            <a:endParaRPr spc="-10" dirty="0">
              <a:latin typeface="Arial"/>
              <a:cs typeface="Aria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7/8/2025</a:t>
            </a:fld>
            <a:endParaRPr lang="en-US"/>
          </a:p>
        </p:txBody>
      </p:sp>
      <p:sp>
        <p:nvSpPr>
          <p:cNvPr id="6" name="Holder 6"/>
          <p:cNvSpPr>
            <a:spLocks noGrp="1"/>
          </p:cNvSpPr>
          <p:nvPr>
            <p:ph type="sldNum" sz="quarter" idx="7"/>
          </p:nvPr>
        </p:nvSpPr>
        <p:spPr/>
        <p:txBody>
          <a:bodyPr lIns="0" tIns="0" rIns="0" bIns="0"/>
          <a:lstStyle>
            <a:lvl1pPr>
              <a:defRPr sz="900" b="0" i="0">
                <a:solidFill>
                  <a:srgbClr val="2D2525"/>
                </a:solidFill>
                <a:latin typeface="Arial"/>
                <a:cs typeface="Arial"/>
              </a:defRPr>
            </a:lvl1pPr>
          </a:lstStyle>
          <a:p>
            <a:pPr marL="53975">
              <a:lnSpc>
                <a:spcPct val="100000"/>
              </a:lnSpc>
              <a:spcBef>
                <a:spcPts val="155"/>
              </a:spcBef>
            </a:pPr>
            <a:fld id="{81D60167-4931-47E6-BA6A-407CBD079E47}" type="slidenum">
              <a:rPr spc="-25" dirty="0"/>
              <a:t>‹#›</a:t>
            </a:fld>
            <a:endParaRPr spc="-25"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defRPr sz="900" b="0" i="0">
                <a:solidFill>
                  <a:srgbClr val="2D2525"/>
                </a:solidFill>
                <a:latin typeface="Arial Black"/>
                <a:cs typeface="Arial Black"/>
              </a:defRPr>
            </a:lvl1pPr>
          </a:lstStyle>
          <a:p>
            <a:pPr marL="12700">
              <a:lnSpc>
                <a:spcPct val="100000"/>
              </a:lnSpc>
              <a:spcBef>
                <a:spcPts val="170"/>
              </a:spcBef>
            </a:pPr>
            <a:r>
              <a:rPr lang="en-GB" spc="-60" dirty="0"/>
              <a:t>2024</a:t>
            </a:r>
            <a:r>
              <a:rPr lang="en-GB" spc="-5" dirty="0"/>
              <a:t> </a:t>
            </a:r>
            <a:r>
              <a:rPr lang="en-GB" spc="-80" dirty="0"/>
              <a:t>Sustainability</a:t>
            </a:r>
            <a:r>
              <a:rPr lang="en-GB" spc="-5" dirty="0"/>
              <a:t> </a:t>
            </a:r>
            <a:r>
              <a:rPr lang="en-GB" spc="-90" dirty="0"/>
              <a:t>Report</a:t>
            </a:r>
            <a:r>
              <a:rPr lang="en-GB" spc="-5" dirty="0"/>
              <a:t> </a:t>
            </a:r>
            <a:r>
              <a:rPr lang="en-GB" spc="175" dirty="0">
                <a:latin typeface="Arial"/>
                <a:cs typeface="Arial"/>
              </a:rPr>
              <a:t>|</a:t>
            </a:r>
            <a:r>
              <a:rPr lang="en-GB" spc="45" dirty="0">
                <a:latin typeface="Arial"/>
                <a:cs typeface="Arial"/>
              </a:rPr>
              <a:t> </a:t>
            </a:r>
            <a:r>
              <a:rPr lang="ru-RU" dirty="0">
                <a:latin typeface="Arial"/>
                <a:cs typeface="Arial"/>
              </a:rPr>
              <a:t>Косметика "</a:t>
            </a:r>
            <a:r>
              <a:rPr lang="ru-RU" dirty="0" err="1">
                <a:latin typeface="Arial"/>
                <a:cs typeface="Arial"/>
              </a:rPr>
              <a:t>Оріфлейм</a:t>
            </a:r>
            <a:r>
              <a:rPr lang="ru-RU" dirty="0">
                <a:latin typeface="Arial"/>
                <a:cs typeface="Arial"/>
              </a:rPr>
              <a:t>"</a:t>
            </a:r>
            <a:endParaRPr spc="-10" dirty="0">
              <a:latin typeface="Arial"/>
              <a:cs typeface="Aria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7/8/2025</a:t>
            </a:fld>
            <a:endParaRPr lang="en-US"/>
          </a:p>
        </p:txBody>
      </p:sp>
      <p:sp>
        <p:nvSpPr>
          <p:cNvPr id="6" name="Holder 6"/>
          <p:cNvSpPr>
            <a:spLocks noGrp="1"/>
          </p:cNvSpPr>
          <p:nvPr>
            <p:ph type="sldNum" sz="quarter" idx="7"/>
          </p:nvPr>
        </p:nvSpPr>
        <p:spPr/>
        <p:txBody>
          <a:bodyPr lIns="0" tIns="0" rIns="0" bIns="0"/>
          <a:lstStyle>
            <a:lvl1pPr>
              <a:defRPr sz="900" b="0" i="0">
                <a:solidFill>
                  <a:srgbClr val="2D2525"/>
                </a:solidFill>
                <a:latin typeface="Arial"/>
                <a:cs typeface="Arial"/>
              </a:defRPr>
            </a:lvl1pPr>
          </a:lstStyle>
          <a:p>
            <a:pPr marL="53975">
              <a:lnSpc>
                <a:spcPct val="100000"/>
              </a:lnSpc>
              <a:spcBef>
                <a:spcPts val="155"/>
              </a:spcBef>
            </a:pPr>
            <a:fld id="{81D60167-4931-47E6-BA6A-407CBD079E47}" type="slidenum">
              <a:rPr spc="-25" dirty="0"/>
              <a:t>‹#›</a:t>
            </a:fld>
            <a:endParaRPr spc="-25"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sz="half" idx="2"/>
          </p:nvPr>
        </p:nvSpPr>
        <p:spPr>
          <a:xfrm>
            <a:off x="534670" y="1739455"/>
            <a:ext cx="4651629" cy="4991481"/>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5507101" y="1739455"/>
            <a:ext cx="4651629" cy="4991481"/>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900" b="0" i="0">
                <a:solidFill>
                  <a:srgbClr val="2D2525"/>
                </a:solidFill>
                <a:latin typeface="Arial Black"/>
                <a:cs typeface="Arial Black"/>
              </a:defRPr>
            </a:lvl1pPr>
          </a:lstStyle>
          <a:p>
            <a:pPr marL="12700">
              <a:lnSpc>
                <a:spcPct val="100000"/>
              </a:lnSpc>
              <a:spcBef>
                <a:spcPts val="170"/>
              </a:spcBef>
            </a:pPr>
            <a:r>
              <a:rPr lang="en-GB" spc="-60" dirty="0"/>
              <a:t>2024</a:t>
            </a:r>
            <a:r>
              <a:rPr lang="en-GB" spc="-5" dirty="0"/>
              <a:t> </a:t>
            </a:r>
            <a:r>
              <a:rPr lang="en-GB" spc="-80" dirty="0"/>
              <a:t>Sustainability</a:t>
            </a:r>
            <a:r>
              <a:rPr lang="en-GB" spc="-5" dirty="0"/>
              <a:t> </a:t>
            </a:r>
            <a:r>
              <a:rPr lang="en-GB" spc="-90" dirty="0"/>
              <a:t>Report</a:t>
            </a:r>
            <a:r>
              <a:rPr lang="en-GB" spc="-5" dirty="0"/>
              <a:t> </a:t>
            </a:r>
            <a:r>
              <a:rPr lang="en-GB" spc="175" dirty="0">
                <a:latin typeface="Arial"/>
                <a:cs typeface="Arial"/>
              </a:rPr>
              <a:t>|</a:t>
            </a:r>
            <a:r>
              <a:rPr lang="en-GB" spc="45" dirty="0">
                <a:latin typeface="Arial"/>
                <a:cs typeface="Arial"/>
              </a:rPr>
              <a:t> </a:t>
            </a:r>
            <a:r>
              <a:rPr lang="ru-RU" dirty="0">
                <a:latin typeface="Arial"/>
                <a:cs typeface="Arial"/>
              </a:rPr>
              <a:t>Косметика "</a:t>
            </a:r>
            <a:r>
              <a:rPr lang="ru-RU" dirty="0" err="1">
                <a:latin typeface="Arial"/>
                <a:cs typeface="Arial"/>
              </a:rPr>
              <a:t>Оріфлейм</a:t>
            </a:r>
            <a:r>
              <a:rPr lang="ru-RU" dirty="0">
                <a:latin typeface="Arial"/>
                <a:cs typeface="Arial"/>
              </a:rPr>
              <a:t>"</a:t>
            </a:r>
            <a:endParaRPr spc="-10" dirty="0">
              <a:latin typeface="Arial"/>
              <a:cs typeface="Aria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7/8/2025</a:t>
            </a:fld>
            <a:endParaRPr lang="en-US"/>
          </a:p>
        </p:txBody>
      </p:sp>
      <p:sp>
        <p:nvSpPr>
          <p:cNvPr id="7" name="Holder 7"/>
          <p:cNvSpPr>
            <a:spLocks noGrp="1"/>
          </p:cNvSpPr>
          <p:nvPr>
            <p:ph type="sldNum" sz="quarter" idx="7"/>
          </p:nvPr>
        </p:nvSpPr>
        <p:spPr/>
        <p:txBody>
          <a:bodyPr lIns="0" tIns="0" rIns="0" bIns="0"/>
          <a:lstStyle>
            <a:lvl1pPr>
              <a:defRPr sz="900" b="0" i="0">
                <a:solidFill>
                  <a:srgbClr val="2D2525"/>
                </a:solidFill>
                <a:latin typeface="Arial"/>
                <a:cs typeface="Arial"/>
              </a:defRPr>
            </a:lvl1pPr>
          </a:lstStyle>
          <a:p>
            <a:pPr marL="53975">
              <a:lnSpc>
                <a:spcPct val="100000"/>
              </a:lnSpc>
              <a:spcBef>
                <a:spcPts val="155"/>
              </a:spcBef>
            </a:pPr>
            <a:fld id="{81D60167-4931-47E6-BA6A-407CBD079E47}" type="slidenum">
              <a:rPr spc="-25" dirty="0"/>
              <a:t>‹#›</a:t>
            </a:fld>
            <a:endParaRPr spc="-25"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ftr" sz="quarter" idx="5"/>
          </p:nvPr>
        </p:nvSpPr>
        <p:spPr/>
        <p:txBody>
          <a:bodyPr lIns="0" tIns="0" rIns="0" bIns="0"/>
          <a:lstStyle>
            <a:lvl1pPr>
              <a:defRPr sz="900" b="0" i="0">
                <a:solidFill>
                  <a:srgbClr val="2D2525"/>
                </a:solidFill>
                <a:latin typeface="Arial Black"/>
                <a:cs typeface="Arial Black"/>
              </a:defRPr>
            </a:lvl1pPr>
          </a:lstStyle>
          <a:p>
            <a:pPr marL="12700">
              <a:lnSpc>
                <a:spcPct val="100000"/>
              </a:lnSpc>
              <a:spcBef>
                <a:spcPts val="170"/>
              </a:spcBef>
            </a:pPr>
            <a:r>
              <a:rPr lang="en-GB" spc="-60" dirty="0"/>
              <a:t>2024</a:t>
            </a:r>
            <a:r>
              <a:rPr lang="en-GB" spc="-5" dirty="0"/>
              <a:t> </a:t>
            </a:r>
            <a:r>
              <a:rPr lang="en-GB" spc="-80" dirty="0"/>
              <a:t>Sustainability</a:t>
            </a:r>
            <a:r>
              <a:rPr lang="en-GB" spc="-5" dirty="0"/>
              <a:t> </a:t>
            </a:r>
            <a:r>
              <a:rPr lang="en-GB" spc="-90" dirty="0"/>
              <a:t>Report</a:t>
            </a:r>
            <a:r>
              <a:rPr lang="en-GB" spc="-5" dirty="0"/>
              <a:t> </a:t>
            </a:r>
            <a:r>
              <a:rPr lang="en-GB" spc="175" dirty="0">
                <a:latin typeface="Arial"/>
                <a:cs typeface="Arial"/>
              </a:rPr>
              <a:t>|</a:t>
            </a:r>
            <a:r>
              <a:rPr lang="en-GB" spc="45" dirty="0">
                <a:latin typeface="Arial"/>
                <a:cs typeface="Arial"/>
              </a:rPr>
              <a:t> </a:t>
            </a:r>
            <a:r>
              <a:rPr lang="ru-RU" dirty="0">
                <a:latin typeface="Arial"/>
                <a:cs typeface="Arial"/>
              </a:rPr>
              <a:t>Косметика "</a:t>
            </a:r>
            <a:r>
              <a:rPr lang="ru-RU" dirty="0" err="1">
                <a:latin typeface="Arial"/>
                <a:cs typeface="Arial"/>
              </a:rPr>
              <a:t>Оріфлейм</a:t>
            </a:r>
            <a:r>
              <a:rPr lang="ru-RU" dirty="0">
                <a:latin typeface="Arial"/>
                <a:cs typeface="Arial"/>
              </a:rPr>
              <a:t>"</a:t>
            </a:r>
            <a:endParaRPr spc="-10" dirty="0">
              <a:latin typeface="Arial"/>
              <a:cs typeface="Aria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7/8/2025</a:t>
            </a:fld>
            <a:endParaRPr lang="en-US"/>
          </a:p>
        </p:txBody>
      </p:sp>
      <p:sp>
        <p:nvSpPr>
          <p:cNvPr id="5" name="Holder 5"/>
          <p:cNvSpPr>
            <a:spLocks noGrp="1"/>
          </p:cNvSpPr>
          <p:nvPr>
            <p:ph type="sldNum" sz="quarter" idx="7"/>
          </p:nvPr>
        </p:nvSpPr>
        <p:spPr/>
        <p:txBody>
          <a:bodyPr lIns="0" tIns="0" rIns="0" bIns="0"/>
          <a:lstStyle>
            <a:lvl1pPr>
              <a:defRPr sz="900" b="0" i="0">
                <a:solidFill>
                  <a:srgbClr val="2D2525"/>
                </a:solidFill>
                <a:latin typeface="Arial"/>
                <a:cs typeface="Arial"/>
              </a:defRPr>
            </a:lvl1pPr>
          </a:lstStyle>
          <a:p>
            <a:pPr marL="53975">
              <a:lnSpc>
                <a:spcPct val="100000"/>
              </a:lnSpc>
              <a:spcBef>
                <a:spcPts val="155"/>
              </a:spcBef>
            </a:pPr>
            <a:fld id="{81D60167-4931-47E6-BA6A-407CBD079E47}" type="slidenum">
              <a:rPr spc="-25" dirty="0"/>
              <a:t>‹#›</a:t>
            </a:fld>
            <a:endParaRPr spc="-25"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900" b="0" i="0">
                <a:solidFill>
                  <a:srgbClr val="2D2525"/>
                </a:solidFill>
                <a:latin typeface="Arial Black"/>
                <a:cs typeface="Arial Black"/>
              </a:defRPr>
            </a:lvl1pPr>
          </a:lstStyle>
          <a:p>
            <a:pPr marL="12700">
              <a:lnSpc>
                <a:spcPct val="100000"/>
              </a:lnSpc>
              <a:spcBef>
                <a:spcPts val="170"/>
              </a:spcBef>
            </a:pPr>
            <a:r>
              <a:rPr lang="en-GB" spc="-60" dirty="0"/>
              <a:t>2024</a:t>
            </a:r>
            <a:r>
              <a:rPr lang="en-GB" spc="-5" dirty="0"/>
              <a:t> </a:t>
            </a:r>
            <a:r>
              <a:rPr lang="en-GB" spc="-80" dirty="0"/>
              <a:t>Sustainability</a:t>
            </a:r>
            <a:r>
              <a:rPr lang="en-GB" spc="-5" dirty="0"/>
              <a:t> </a:t>
            </a:r>
            <a:r>
              <a:rPr lang="en-GB" spc="-90" dirty="0"/>
              <a:t>Report</a:t>
            </a:r>
            <a:r>
              <a:rPr lang="en-GB" spc="-5" dirty="0"/>
              <a:t> </a:t>
            </a:r>
            <a:r>
              <a:rPr lang="en-GB" spc="175" dirty="0">
                <a:latin typeface="Arial"/>
                <a:cs typeface="Arial"/>
              </a:rPr>
              <a:t>|</a:t>
            </a:r>
            <a:r>
              <a:rPr lang="en-GB" spc="45" dirty="0">
                <a:latin typeface="Arial"/>
                <a:cs typeface="Arial"/>
              </a:rPr>
              <a:t> </a:t>
            </a:r>
            <a:r>
              <a:rPr lang="ru-RU" dirty="0">
                <a:latin typeface="Arial"/>
                <a:cs typeface="Arial"/>
              </a:rPr>
              <a:t>Косметика "</a:t>
            </a:r>
            <a:r>
              <a:rPr lang="ru-RU" dirty="0" err="1">
                <a:latin typeface="Arial"/>
                <a:cs typeface="Arial"/>
              </a:rPr>
              <a:t>Оріфлейм</a:t>
            </a:r>
            <a:r>
              <a:rPr lang="ru-RU" dirty="0">
                <a:latin typeface="Arial"/>
                <a:cs typeface="Arial"/>
              </a:rPr>
              <a:t>"</a:t>
            </a:r>
            <a:endParaRPr spc="-10" dirty="0">
              <a:latin typeface="Arial"/>
              <a:cs typeface="Aria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7/8/2025</a:t>
            </a:fld>
            <a:endParaRPr lang="en-US"/>
          </a:p>
        </p:txBody>
      </p:sp>
      <p:sp>
        <p:nvSpPr>
          <p:cNvPr id="4" name="Holder 4"/>
          <p:cNvSpPr>
            <a:spLocks noGrp="1"/>
          </p:cNvSpPr>
          <p:nvPr>
            <p:ph type="sldNum" sz="quarter" idx="7"/>
          </p:nvPr>
        </p:nvSpPr>
        <p:spPr/>
        <p:txBody>
          <a:bodyPr lIns="0" tIns="0" rIns="0" bIns="0"/>
          <a:lstStyle>
            <a:lvl1pPr>
              <a:defRPr sz="900" b="0" i="0">
                <a:solidFill>
                  <a:srgbClr val="2D2525"/>
                </a:solidFill>
                <a:latin typeface="Arial"/>
                <a:cs typeface="Arial"/>
              </a:defRPr>
            </a:lvl1pPr>
          </a:lstStyle>
          <a:p>
            <a:pPr marL="53975">
              <a:lnSpc>
                <a:spcPct val="100000"/>
              </a:lnSpc>
              <a:spcBef>
                <a:spcPts val="155"/>
              </a:spcBef>
            </a:pPr>
            <a:fld id="{81D60167-4931-47E6-BA6A-407CBD079E47}" type="slidenum">
              <a:rPr spc="-25" dirty="0"/>
              <a:t>‹#›</a:t>
            </a:fld>
            <a:endParaRPr spc="-25"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534670" y="302514"/>
            <a:ext cx="9624060" cy="1210056"/>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534670" y="1739455"/>
            <a:ext cx="9624060" cy="4991481"/>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419247" y="7204929"/>
            <a:ext cx="2591542" cy="276999"/>
          </a:xfrm>
          <a:prstGeom prst="rect">
            <a:avLst/>
          </a:prstGeom>
        </p:spPr>
        <p:txBody>
          <a:bodyPr wrap="square" lIns="0" tIns="0" rIns="0" bIns="0">
            <a:spAutoFit/>
          </a:bodyPr>
          <a:lstStyle>
            <a:lvl1pPr>
              <a:defRPr sz="900" b="0" i="0">
                <a:solidFill>
                  <a:srgbClr val="2D2525"/>
                </a:solidFill>
                <a:latin typeface="Arial Black"/>
                <a:cs typeface="Arial Black"/>
              </a:defRPr>
            </a:lvl1pPr>
          </a:lstStyle>
          <a:p>
            <a:pPr marL="12700">
              <a:lnSpc>
                <a:spcPct val="100000"/>
              </a:lnSpc>
              <a:spcBef>
                <a:spcPts val="170"/>
              </a:spcBef>
            </a:pPr>
            <a:r>
              <a:rPr lang="en-GB" spc="-60" dirty="0"/>
              <a:t>2024</a:t>
            </a:r>
            <a:r>
              <a:rPr lang="en-GB" spc="-5" dirty="0"/>
              <a:t> </a:t>
            </a:r>
            <a:r>
              <a:rPr lang="en-GB" spc="-80" dirty="0"/>
              <a:t>Sustainability</a:t>
            </a:r>
            <a:r>
              <a:rPr lang="en-GB" spc="-5" dirty="0"/>
              <a:t> </a:t>
            </a:r>
            <a:r>
              <a:rPr lang="en-GB" spc="-90" dirty="0"/>
              <a:t>Report</a:t>
            </a:r>
            <a:r>
              <a:rPr lang="en-GB" spc="-5" dirty="0"/>
              <a:t> </a:t>
            </a:r>
            <a:r>
              <a:rPr lang="en-GB" spc="175" dirty="0">
                <a:latin typeface="Arial"/>
                <a:cs typeface="Arial"/>
              </a:rPr>
              <a:t>|</a:t>
            </a:r>
            <a:r>
              <a:rPr lang="en-GB" spc="45" dirty="0">
                <a:latin typeface="Arial"/>
                <a:cs typeface="Arial"/>
              </a:rPr>
              <a:t> </a:t>
            </a:r>
            <a:r>
              <a:rPr lang="ru-RU" dirty="0">
                <a:latin typeface="Arial"/>
                <a:cs typeface="Arial"/>
              </a:rPr>
              <a:t>Косметика "</a:t>
            </a:r>
            <a:r>
              <a:rPr lang="ru-RU" dirty="0" err="1">
                <a:latin typeface="Arial"/>
                <a:cs typeface="Arial"/>
              </a:rPr>
              <a:t>Оріфлейм</a:t>
            </a:r>
            <a:r>
              <a:rPr lang="ru-RU" dirty="0">
                <a:latin typeface="Arial"/>
                <a:cs typeface="Arial"/>
              </a:rPr>
              <a:t>"</a:t>
            </a:r>
            <a:endParaRPr spc="-10" dirty="0">
              <a:latin typeface="Arial"/>
              <a:cs typeface="Arial"/>
            </a:endParaRPr>
          </a:p>
        </p:txBody>
      </p:sp>
      <p:sp>
        <p:nvSpPr>
          <p:cNvPr id="5" name="Holder 5"/>
          <p:cNvSpPr>
            <a:spLocks noGrp="1"/>
          </p:cNvSpPr>
          <p:nvPr>
            <p:ph type="dt" sz="half" idx="6"/>
          </p:nvPr>
        </p:nvSpPr>
        <p:spPr>
          <a:xfrm>
            <a:off x="534670" y="7033450"/>
            <a:ext cx="2459482" cy="378142"/>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7/8/2025</a:t>
            </a:fld>
            <a:endParaRPr lang="en-US"/>
          </a:p>
        </p:txBody>
      </p:sp>
      <p:sp>
        <p:nvSpPr>
          <p:cNvPr id="6" name="Holder 6"/>
          <p:cNvSpPr>
            <a:spLocks noGrp="1"/>
          </p:cNvSpPr>
          <p:nvPr>
            <p:ph type="sldNum" sz="quarter" idx="7"/>
          </p:nvPr>
        </p:nvSpPr>
        <p:spPr>
          <a:xfrm>
            <a:off x="9940017" y="7206415"/>
            <a:ext cx="233764" cy="177165"/>
          </a:xfrm>
          <a:prstGeom prst="rect">
            <a:avLst/>
          </a:prstGeom>
        </p:spPr>
        <p:txBody>
          <a:bodyPr wrap="square" lIns="0" tIns="0" rIns="0" bIns="0">
            <a:spAutoFit/>
          </a:bodyPr>
          <a:lstStyle>
            <a:lvl1pPr>
              <a:defRPr sz="900" b="0" i="0">
                <a:solidFill>
                  <a:srgbClr val="2D2525"/>
                </a:solidFill>
                <a:latin typeface="Arial"/>
                <a:cs typeface="Arial"/>
              </a:defRPr>
            </a:lvl1pPr>
          </a:lstStyle>
          <a:p>
            <a:pPr marL="53975">
              <a:lnSpc>
                <a:spcPct val="100000"/>
              </a:lnSpc>
              <a:spcBef>
                <a:spcPts val="155"/>
              </a:spcBef>
            </a:pPr>
            <a:fld id="{81D60167-4931-47E6-BA6A-407CBD079E47}" type="slidenum">
              <a:rPr spc="-25" dirty="0"/>
              <a:t>‹#›</a:t>
            </a:fld>
            <a:endParaRPr spc="-25"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5.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0692130" cy="7560309"/>
            <a:chOff x="0" y="0"/>
            <a:chExt cx="10692130" cy="7560309"/>
          </a:xfrm>
        </p:grpSpPr>
        <p:pic>
          <p:nvPicPr>
            <p:cNvPr id="3" name="object 3"/>
            <p:cNvPicPr/>
            <p:nvPr/>
          </p:nvPicPr>
          <p:blipFill>
            <a:blip r:embed="rId2" cstate="print"/>
            <a:stretch>
              <a:fillRect/>
            </a:stretch>
          </p:blipFill>
          <p:spPr>
            <a:xfrm>
              <a:off x="0" y="0"/>
              <a:ext cx="10692003" cy="7560005"/>
            </a:xfrm>
            <a:prstGeom prst="rect">
              <a:avLst/>
            </a:prstGeom>
          </p:spPr>
        </p:pic>
        <p:sp>
          <p:nvSpPr>
            <p:cNvPr id="4" name="object 4"/>
            <p:cNvSpPr/>
            <p:nvPr/>
          </p:nvSpPr>
          <p:spPr>
            <a:xfrm>
              <a:off x="2337778" y="1893760"/>
              <a:ext cx="6016625" cy="2952750"/>
            </a:xfrm>
            <a:custGeom>
              <a:avLst/>
              <a:gdLst/>
              <a:ahLst/>
              <a:cxnLst/>
              <a:rect l="l" t="t" r="r" b="b"/>
              <a:pathLst>
                <a:path w="6016625" h="2952750">
                  <a:moveTo>
                    <a:pt x="4196829" y="0"/>
                  </a:moveTo>
                  <a:lnTo>
                    <a:pt x="1819605" y="0"/>
                  </a:lnTo>
                  <a:lnTo>
                    <a:pt x="1819605" y="952500"/>
                  </a:lnTo>
                  <a:lnTo>
                    <a:pt x="4196829" y="952500"/>
                  </a:lnTo>
                  <a:lnTo>
                    <a:pt x="4196829" y="0"/>
                  </a:lnTo>
                  <a:close/>
                </a:path>
                <a:path w="6016625" h="2952750">
                  <a:moveTo>
                    <a:pt x="4505109" y="2038350"/>
                  </a:moveTo>
                  <a:lnTo>
                    <a:pt x="1511312" y="2038350"/>
                  </a:lnTo>
                  <a:lnTo>
                    <a:pt x="1511312" y="2952750"/>
                  </a:lnTo>
                  <a:lnTo>
                    <a:pt x="4505109" y="2952750"/>
                  </a:lnTo>
                  <a:lnTo>
                    <a:pt x="4505109" y="2038350"/>
                  </a:lnTo>
                  <a:close/>
                </a:path>
                <a:path w="6016625" h="2952750">
                  <a:moveTo>
                    <a:pt x="6016434" y="1035050"/>
                  </a:moveTo>
                  <a:lnTo>
                    <a:pt x="0" y="1035050"/>
                  </a:lnTo>
                  <a:lnTo>
                    <a:pt x="0" y="1949450"/>
                  </a:lnTo>
                  <a:lnTo>
                    <a:pt x="6016434" y="1949450"/>
                  </a:lnTo>
                  <a:lnTo>
                    <a:pt x="6016434" y="1035050"/>
                  </a:lnTo>
                  <a:close/>
                </a:path>
              </a:pathLst>
            </a:custGeom>
            <a:solidFill>
              <a:srgbClr val="FF8072"/>
            </a:solidFill>
          </p:spPr>
          <p:txBody>
            <a:bodyPr wrap="square" lIns="0" tIns="0" rIns="0" bIns="0" rtlCol="0"/>
            <a:lstStyle/>
            <a:p>
              <a:endParaRPr/>
            </a:p>
          </p:txBody>
        </p:sp>
      </p:grpSp>
      <p:sp>
        <p:nvSpPr>
          <p:cNvPr id="6" name="object 6"/>
          <p:cNvSpPr/>
          <p:nvPr/>
        </p:nvSpPr>
        <p:spPr>
          <a:xfrm>
            <a:off x="4360760" y="6619468"/>
            <a:ext cx="1971039" cy="370205"/>
          </a:xfrm>
          <a:custGeom>
            <a:avLst/>
            <a:gdLst/>
            <a:ahLst/>
            <a:cxnLst/>
            <a:rect l="l" t="t" r="r" b="b"/>
            <a:pathLst>
              <a:path w="1971039" h="370204">
                <a:moveTo>
                  <a:pt x="99568" y="0"/>
                </a:moveTo>
                <a:lnTo>
                  <a:pt x="60173" y="14046"/>
                </a:lnTo>
                <a:lnTo>
                  <a:pt x="28595" y="40198"/>
                </a:lnTo>
                <a:lnTo>
                  <a:pt x="7611" y="75680"/>
                </a:lnTo>
                <a:lnTo>
                  <a:pt x="0" y="117716"/>
                </a:lnTo>
                <a:lnTo>
                  <a:pt x="9380" y="164172"/>
                </a:lnTo>
                <a:lnTo>
                  <a:pt x="34959" y="202110"/>
                </a:lnTo>
                <a:lnTo>
                  <a:pt x="72898" y="227690"/>
                </a:lnTo>
                <a:lnTo>
                  <a:pt x="119354" y="237070"/>
                </a:lnTo>
                <a:lnTo>
                  <a:pt x="165816" y="227690"/>
                </a:lnTo>
                <a:lnTo>
                  <a:pt x="198767" y="205473"/>
                </a:lnTo>
                <a:lnTo>
                  <a:pt x="119354" y="205473"/>
                </a:lnTo>
                <a:lnTo>
                  <a:pt x="85746" y="198947"/>
                </a:lnTo>
                <a:lnTo>
                  <a:pt x="56956" y="179943"/>
                </a:lnTo>
                <a:lnTo>
                  <a:pt x="36847" y="149323"/>
                </a:lnTo>
                <a:lnTo>
                  <a:pt x="29286" y="107949"/>
                </a:lnTo>
                <a:lnTo>
                  <a:pt x="34105" y="73179"/>
                </a:lnTo>
                <a:lnTo>
                  <a:pt x="48010" y="42651"/>
                </a:lnTo>
                <a:lnTo>
                  <a:pt x="70171" y="17997"/>
                </a:lnTo>
                <a:lnTo>
                  <a:pt x="99758" y="850"/>
                </a:lnTo>
                <a:lnTo>
                  <a:pt x="99568" y="0"/>
                </a:lnTo>
                <a:close/>
              </a:path>
              <a:path w="1971039" h="370204">
                <a:moveTo>
                  <a:pt x="199287" y="41478"/>
                </a:moveTo>
                <a:lnTo>
                  <a:pt x="131330" y="41478"/>
                </a:lnTo>
                <a:lnTo>
                  <a:pt x="161254" y="47537"/>
                </a:lnTo>
                <a:lnTo>
                  <a:pt x="185297" y="63995"/>
                </a:lnTo>
                <a:lnTo>
                  <a:pt x="201298" y="88246"/>
                </a:lnTo>
                <a:lnTo>
                  <a:pt x="207111" y="117716"/>
                </a:lnTo>
                <a:lnTo>
                  <a:pt x="200216" y="151879"/>
                </a:lnTo>
                <a:lnTo>
                  <a:pt x="181411" y="179773"/>
                </a:lnTo>
                <a:lnTo>
                  <a:pt x="153517" y="198578"/>
                </a:lnTo>
                <a:lnTo>
                  <a:pt x="119354" y="205473"/>
                </a:lnTo>
                <a:lnTo>
                  <a:pt x="198767" y="205473"/>
                </a:lnTo>
                <a:lnTo>
                  <a:pt x="203754" y="202110"/>
                </a:lnTo>
                <a:lnTo>
                  <a:pt x="229330" y="164172"/>
                </a:lnTo>
                <a:lnTo>
                  <a:pt x="238709" y="117716"/>
                </a:lnTo>
                <a:lnTo>
                  <a:pt x="229593" y="75853"/>
                </a:lnTo>
                <a:lnTo>
                  <a:pt x="206549" y="45793"/>
                </a:lnTo>
                <a:lnTo>
                  <a:pt x="199287" y="41478"/>
                </a:lnTo>
                <a:close/>
              </a:path>
              <a:path w="1971039" h="370204">
                <a:moveTo>
                  <a:pt x="144500" y="21589"/>
                </a:moveTo>
                <a:lnTo>
                  <a:pt x="106779" y="22600"/>
                </a:lnTo>
                <a:lnTo>
                  <a:pt x="85145" y="29673"/>
                </a:lnTo>
                <a:lnTo>
                  <a:pt x="71443" y="48871"/>
                </a:lnTo>
                <a:lnTo>
                  <a:pt x="57518" y="86258"/>
                </a:lnTo>
                <a:lnTo>
                  <a:pt x="58305" y="86512"/>
                </a:lnTo>
                <a:lnTo>
                  <a:pt x="62743" y="79475"/>
                </a:lnTo>
                <a:lnTo>
                  <a:pt x="76225" y="63995"/>
                </a:lnTo>
                <a:lnTo>
                  <a:pt x="99003" y="48514"/>
                </a:lnTo>
                <a:lnTo>
                  <a:pt x="131330" y="41478"/>
                </a:lnTo>
                <a:lnTo>
                  <a:pt x="199287" y="41478"/>
                </a:lnTo>
                <a:lnTo>
                  <a:pt x="176033" y="27662"/>
                </a:lnTo>
                <a:lnTo>
                  <a:pt x="144500" y="21589"/>
                </a:lnTo>
                <a:close/>
              </a:path>
              <a:path w="1971039" h="370204">
                <a:moveTo>
                  <a:pt x="1330109" y="24942"/>
                </a:moveTo>
                <a:lnTo>
                  <a:pt x="1303591" y="24942"/>
                </a:lnTo>
                <a:lnTo>
                  <a:pt x="1209090" y="233705"/>
                </a:lnTo>
                <a:lnTo>
                  <a:pt x="1242034" y="233705"/>
                </a:lnTo>
                <a:lnTo>
                  <a:pt x="1265580" y="179997"/>
                </a:lnTo>
                <a:lnTo>
                  <a:pt x="1400288" y="179997"/>
                </a:lnTo>
                <a:lnTo>
                  <a:pt x="1387843" y="152501"/>
                </a:lnTo>
                <a:lnTo>
                  <a:pt x="1277620" y="152501"/>
                </a:lnTo>
                <a:lnTo>
                  <a:pt x="1316545" y="63703"/>
                </a:lnTo>
                <a:lnTo>
                  <a:pt x="1347652" y="63703"/>
                </a:lnTo>
                <a:lnTo>
                  <a:pt x="1330109" y="24942"/>
                </a:lnTo>
                <a:close/>
              </a:path>
              <a:path w="1971039" h="370204">
                <a:moveTo>
                  <a:pt x="1400288" y="179997"/>
                </a:moveTo>
                <a:lnTo>
                  <a:pt x="1367142" y="179997"/>
                </a:lnTo>
                <a:lnTo>
                  <a:pt x="1390510" y="233705"/>
                </a:lnTo>
                <a:lnTo>
                  <a:pt x="1424597" y="233705"/>
                </a:lnTo>
                <a:lnTo>
                  <a:pt x="1400288" y="179997"/>
                </a:lnTo>
                <a:close/>
              </a:path>
              <a:path w="1971039" h="370204">
                <a:moveTo>
                  <a:pt x="1347652" y="63703"/>
                </a:moveTo>
                <a:lnTo>
                  <a:pt x="1316545" y="63703"/>
                </a:lnTo>
                <a:lnTo>
                  <a:pt x="1355179" y="152501"/>
                </a:lnTo>
                <a:lnTo>
                  <a:pt x="1387843" y="152501"/>
                </a:lnTo>
                <a:lnTo>
                  <a:pt x="1347652" y="63703"/>
                </a:lnTo>
                <a:close/>
              </a:path>
              <a:path w="1971039" h="370204">
                <a:moveTo>
                  <a:pt x="1373797" y="308622"/>
                </a:moveTo>
                <a:lnTo>
                  <a:pt x="1367459" y="308622"/>
                </a:lnTo>
                <a:lnTo>
                  <a:pt x="1367459" y="368630"/>
                </a:lnTo>
                <a:lnTo>
                  <a:pt x="1374063" y="368630"/>
                </a:lnTo>
                <a:lnTo>
                  <a:pt x="1374063" y="319430"/>
                </a:lnTo>
                <a:lnTo>
                  <a:pt x="1382291" y="319430"/>
                </a:lnTo>
                <a:lnTo>
                  <a:pt x="1373797" y="308622"/>
                </a:lnTo>
                <a:close/>
              </a:path>
              <a:path w="1971039" h="370204">
                <a:moveTo>
                  <a:pt x="1382291" y="319430"/>
                </a:moveTo>
                <a:lnTo>
                  <a:pt x="1374063" y="319430"/>
                </a:lnTo>
                <a:lnTo>
                  <a:pt x="1412798" y="368630"/>
                </a:lnTo>
                <a:lnTo>
                  <a:pt x="1418209" y="368630"/>
                </a:lnTo>
                <a:lnTo>
                  <a:pt x="1418209" y="356730"/>
                </a:lnTo>
                <a:lnTo>
                  <a:pt x="1411605" y="356730"/>
                </a:lnTo>
                <a:lnTo>
                  <a:pt x="1382291" y="319430"/>
                </a:lnTo>
                <a:close/>
              </a:path>
              <a:path w="1971039" h="370204">
                <a:moveTo>
                  <a:pt x="1418209" y="308622"/>
                </a:moveTo>
                <a:lnTo>
                  <a:pt x="1411605" y="308622"/>
                </a:lnTo>
                <a:lnTo>
                  <a:pt x="1411605" y="356730"/>
                </a:lnTo>
                <a:lnTo>
                  <a:pt x="1418209" y="356730"/>
                </a:lnTo>
                <a:lnTo>
                  <a:pt x="1418209" y="308622"/>
                </a:lnTo>
                <a:close/>
              </a:path>
              <a:path w="1971039" h="370204">
                <a:moveTo>
                  <a:pt x="1256169" y="308622"/>
                </a:moveTo>
                <a:lnTo>
                  <a:pt x="1212799" y="308622"/>
                </a:lnTo>
                <a:lnTo>
                  <a:pt x="1212799" y="368630"/>
                </a:lnTo>
                <a:lnTo>
                  <a:pt x="1256601" y="368630"/>
                </a:lnTo>
                <a:lnTo>
                  <a:pt x="1256601" y="362470"/>
                </a:lnTo>
                <a:lnTo>
                  <a:pt x="1219568" y="362470"/>
                </a:lnTo>
                <a:lnTo>
                  <a:pt x="1219568" y="341464"/>
                </a:lnTo>
                <a:lnTo>
                  <a:pt x="1252321" y="341464"/>
                </a:lnTo>
                <a:lnTo>
                  <a:pt x="1252321" y="335305"/>
                </a:lnTo>
                <a:lnTo>
                  <a:pt x="1219568" y="335305"/>
                </a:lnTo>
                <a:lnTo>
                  <a:pt x="1219568" y="314807"/>
                </a:lnTo>
                <a:lnTo>
                  <a:pt x="1256169" y="314807"/>
                </a:lnTo>
                <a:lnTo>
                  <a:pt x="1256169" y="308622"/>
                </a:lnTo>
                <a:close/>
              </a:path>
              <a:path w="1971039" h="370204">
                <a:moveTo>
                  <a:pt x="1076756" y="308622"/>
                </a:moveTo>
                <a:lnTo>
                  <a:pt x="1055928" y="308622"/>
                </a:lnTo>
                <a:lnTo>
                  <a:pt x="1055928" y="368630"/>
                </a:lnTo>
                <a:lnTo>
                  <a:pt x="1076756" y="368630"/>
                </a:lnTo>
                <a:lnTo>
                  <a:pt x="1089696" y="366317"/>
                </a:lnTo>
                <a:lnTo>
                  <a:pt x="1095931" y="362381"/>
                </a:lnTo>
                <a:lnTo>
                  <a:pt x="1062698" y="362381"/>
                </a:lnTo>
                <a:lnTo>
                  <a:pt x="1062698" y="314896"/>
                </a:lnTo>
                <a:lnTo>
                  <a:pt x="1096059" y="314896"/>
                </a:lnTo>
                <a:lnTo>
                  <a:pt x="1089696" y="310912"/>
                </a:lnTo>
                <a:lnTo>
                  <a:pt x="1076756" y="308622"/>
                </a:lnTo>
                <a:close/>
              </a:path>
              <a:path w="1971039" h="370204">
                <a:moveTo>
                  <a:pt x="1096059" y="314896"/>
                </a:moveTo>
                <a:lnTo>
                  <a:pt x="1076756" y="314896"/>
                </a:lnTo>
                <a:lnTo>
                  <a:pt x="1087039" y="316738"/>
                </a:lnTo>
                <a:lnTo>
                  <a:pt x="1094876" y="321794"/>
                </a:lnTo>
                <a:lnTo>
                  <a:pt x="1099870" y="329357"/>
                </a:lnTo>
                <a:lnTo>
                  <a:pt x="1101592" y="338556"/>
                </a:lnTo>
                <a:lnTo>
                  <a:pt x="1101623" y="338721"/>
                </a:lnTo>
                <a:lnTo>
                  <a:pt x="1099870" y="348060"/>
                </a:lnTo>
                <a:lnTo>
                  <a:pt x="1094876" y="355566"/>
                </a:lnTo>
                <a:lnTo>
                  <a:pt x="1087039" y="360565"/>
                </a:lnTo>
                <a:lnTo>
                  <a:pt x="1076756" y="362381"/>
                </a:lnTo>
                <a:lnTo>
                  <a:pt x="1095931" y="362381"/>
                </a:lnTo>
                <a:lnTo>
                  <a:pt x="1099774" y="359956"/>
                </a:lnTo>
                <a:lnTo>
                  <a:pt x="1106315" y="350413"/>
                </a:lnTo>
                <a:lnTo>
                  <a:pt x="1108614" y="338721"/>
                </a:lnTo>
                <a:lnTo>
                  <a:pt x="1108646" y="338556"/>
                </a:lnTo>
                <a:lnTo>
                  <a:pt x="1106315" y="326716"/>
                </a:lnTo>
                <a:lnTo>
                  <a:pt x="1099774" y="317222"/>
                </a:lnTo>
                <a:lnTo>
                  <a:pt x="1096059" y="314896"/>
                </a:lnTo>
                <a:close/>
              </a:path>
              <a:path w="1971039" h="370204">
                <a:moveTo>
                  <a:pt x="949642" y="308622"/>
                </a:moveTo>
                <a:lnTo>
                  <a:pt x="906272" y="308622"/>
                </a:lnTo>
                <a:lnTo>
                  <a:pt x="906272" y="368630"/>
                </a:lnTo>
                <a:lnTo>
                  <a:pt x="950061" y="368630"/>
                </a:lnTo>
                <a:lnTo>
                  <a:pt x="950061" y="362470"/>
                </a:lnTo>
                <a:lnTo>
                  <a:pt x="913041" y="362470"/>
                </a:lnTo>
                <a:lnTo>
                  <a:pt x="913041" y="341464"/>
                </a:lnTo>
                <a:lnTo>
                  <a:pt x="945781" y="341464"/>
                </a:lnTo>
                <a:lnTo>
                  <a:pt x="945781" y="335305"/>
                </a:lnTo>
                <a:lnTo>
                  <a:pt x="913041" y="335305"/>
                </a:lnTo>
                <a:lnTo>
                  <a:pt x="913041" y="314807"/>
                </a:lnTo>
                <a:lnTo>
                  <a:pt x="949642" y="314807"/>
                </a:lnTo>
                <a:lnTo>
                  <a:pt x="949642" y="308622"/>
                </a:lnTo>
                <a:close/>
              </a:path>
              <a:path w="1971039" h="370204">
                <a:moveTo>
                  <a:pt x="735507" y="308965"/>
                </a:moveTo>
                <a:lnTo>
                  <a:pt x="728116" y="308965"/>
                </a:lnTo>
                <a:lnTo>
                  <a:pt x="749554" y="369404"/>
                </a:lnTo>
                <a:lnTo>
                  <a:pt x="755218" y="369404"/>
                </a:lnTo>
                <a:lnTo>
                  <a:pt x="758772" y="358940"/>
                </a:lnTo>
                <a:lnTo>
                  <a:pt x="752640" y="358940"/>
                </a:lnTo>
                <a:lnTo>
                  <a:pt x="735507" y="308965"/>
                </a:lnTo>
                <a:close/>
              </a:path>
              <a:path w="1971039" h="370204">
                <a:moveTo>
                  <a:pt x="778585" y="320713"/>
                </a:moveTo>
                <a:lnTo>
                  <a:pt x="771753" y="320713"/>
                </a:lnTo>
                <a:lnTo>
                  <a:pt x="788225" y="369404"/>
                </a:lnTo>
                <a:lnTo>
                  <a:pt x="793953" y="369404"/>
                </a:lnTo>
                <a:lnTo>
                  <a:pt x="797665" y="358940"/>
                </a:lnTo>
                <a:lnTo>
                  <a:pt x="791133" y="358940"/>
                </a:lnTo>
                <a:lnTo>
                  <a:pt x="778585" y="320713"/>
                </a:lnTo>
                <a:close/>
              </a:path>
              <a:path w="1971039" h="370204">
                <a:moveTo>
                  <a:pt x="774674" y="308800"/>
                </a:moveTo>
                <a:lnTo>
                  <a:pt x="769099" y="308800"/>
                </a:lnTo>
                <a:lnTo>
                  <a:pt x="752640" y="358940"/>
                </a:lnTo>
                <a:lnTo>
                  <a:pt x="758772" y="358940"/>
                </a:lnTo>
                <a:lnTo>
                  <a:pt x="771753" y="320713"/>
                </a:lnTo>
                <a:lnTo>
                  <a:pt x="778585" y="320713"/>
                </a:lnTo>
                <a:lnTo>
                  <a:pt x="774728" y="308965"/>
                </a:lnTo>
                <a:lnTo>
                  <a:pt x="774674" y="308800"/>
                </a:lnTo>
                <a:close/>
              </a:path>
              <a:path w="1971039" h="370204">
                <a:moveTo>
                  <a:pt x="815390" y="308965"/>
                </a:moveTo>
                <a:lnTo>
                  <a:pt x="808278" y="308965"/>
                </a:lnTo>
                <a:lnTo>
                  <a:pt x="791133" y="358940"/>
                </a:lnTo>
                <a:lnTo>
                  <a:pt x="797665" y="358940"/>
                </a:lnTo>
                <a:lnTo>
                  <a:pt x="815390" y="308965"/>
                </a:lnTo>
                <a:close/>
              </a:path>
              <a:path w="1971039" h="370204">
                <a:moveTo>
                  <a:pt x="602754" y="355257"/>
                </a:moveTo>
                <a:lnTo>
                  <a:pt x="623087" y="369823"/>
                </a:lnTo>
                <a:lnTo>
                  <a:pt x="631313" y="368618"/>
                </a:lnTo>
                <a:lnTo>
                  <a:pt x="637797" y="365188"/>
                </a:lnTo>
                <a:lnTo>
                  <a:pt x="638932" y="363753"/>
                </a:lnTo>
                <a:lnTo>
                  <a:pt x="615022" y="363753"/>
                </a:lnTo>
                <a:lnTo>
                  <a:pt x="609028" y="360921"/>
                </a:lnTo>
                <a:lnTo>
                  <a:pt x="602754" y="355257"/>
                </a:lnTo>
                <a:close/>
              </a:path>
              <a:path w="1971039" h="370204">
                <a:moveTo>
                  <a:pt x="629424" y="308114"/>
                </a:moveTo>
                <a:lnTo>
                  <a:pt x="620687" y="308114"/>
                </a:lnTo>
                <a:lnTo>
                  <a:pt x="612794" y="309336"/>
                </a:lnTo>
                <a:lnTo>
                  <a:pt x="606548" y="312742"/>
                </a:lnTo>
                <a:lnTo>
                  <a:pt x="602442" y="317946"/>
                </a:lnTo>
                <a:lnTo>
                  <a:pt x="600964" y="324561"/>
                </a:lnTo>
                <a:lnTo>
                  <a:pt x="602169" y="331055"/>
                </a:lnTo>
                <a:lnTo>
                  <a:pt x="633717" y="344627"/>
                </a:lnTo>
                <a:lnTo>
                  <a:pt x="636714" y="347802"/>
                </a:lnTo>
                <a:lnTo>
                  <a:pt x="636714" y="359536"/>
                </a:lnTo>
                <a:lnTo>
                  <a:pt x="631393" y="363753"/>
                </a:lnTo>
                <a:lnTo>
                  <a:pt x="638932" y="363753"/>
                </a:lnTo>
                <a:lnTo>
                  <a:pt x="642046" y="359815"/>
                </a:lnTo>
                <a:lnTo>
                  <a:pt x="643572" y="352780"/>
                </a:lnTo>
                <a:lnTo>
                  <a:pt x="642399" y="346618"/>
                </a:lnTo>
                <a:lnTo>
                  <a:pt x="610819" y="332892"/>
                </a:lnTo>
                <a:lnTo>
                  <a:pt x="607733" y="329717"/>
                </a:lnTo>
                <a:lnTo>
                  <a:pt x="607733" y="318490"/>
                </a:lnTo>
                <a:lnTo>
                  <a:pt x="612711" y="314197"/>
                </a:lnTo>
                <a:lnTo>
                  <a:pt x="640173" y="314197"/>
                </a:lnTo>
                <a:lnTo>
                  <a:pt x="635685" y="310591"/>
                </a:lnTo>
                <a:lnTo>
                  <a:pt x="629424" y="308114"/>
                </a:lnTo>
                <a:close/>
              </a:path>
              <a:path w="1971039" h="370204">
                <a:moveTo>
                  <a:pt x="640173" y="314197"/>
                </a:moveTo>
                <a:lnTo>
                  <a:pt x="626681" y="314197"/>
                </a:lnTo>
                <a:lnTo>
                  <a:pt x="632256" y="316179"/>
                </a:lnTo>
                <a:lnTo>
                  <a:pt x="637832" y="320713"/>
                </a:lnTo>
                <a:lnTo>
                  <a:pt x="641769" y="315480"/>
                </a:lnTo>
                <a:lnTo>
                  <a:pt x="640173" y="314197"/>
                </a:lnTo>
                <a:close/>
              </a:path>
              <a:path w="1971039" h="370204">
                <a:moveTo>
                  <a:pt x="491401" y="335876"/>
                </a:moveTo>
                <a:lnTo>
                  <a:pt x="20713" y="335876"/>
                </a:lnTo>
                <a:lnTo>
                  <a:pt x="20713" y="340207"/>
                </a:lnTo>
                <a:lnTo>
                  <a:pt x="491401" y="340207"/>
                </a:lnTo>
                <a:lnTo>
                  <a:pt x="491401" y="335876"/>
                </a:lnTo>
                <a:close/>
              </a:path>
              <a:path w="1971039" h="370204">
                <a:moveTo>
                  <a:pt x="1970595" y="335876"/>
                </a:moveTo>
                <a:lnTo>
                  <a:pt x="1533093" y="335876"/>
                </a:lnTo>
                <a:lnTo>
                  <a:pt x="1533093" y="340207"/>
                </a:lnTo>
                <a:lnTo>
                  <a:pt x="1970595" y="340207"/>
                </a:lnTo>
                <a:lnTo>
                  <a:pt x="1970595" y="335876"/>
                </a:lnTo>
                <a:close/>
              </a:path>
              <a:path w="1971039" h="370204">
                <a:moveTo>
                  <a:pt x="421551" y="26123"/>
                </a:moveTo>
                <a:lnTo>
                  <a:pt x="331774" y="26123"/>
                </a:lnTo>
                <a:lnTo>
                  <a:pt x="331774" y="233514"/>
                </a:lnTo>
                <a:lnTo>
                  <a:pt x="362724" y="233514"/>
                </a:lnTo>
                <a:lnTo>
                  <a:pt x="362724" y="156235"/>
                </a:lnTo>
                <a:lnTo>
                  <a:pt x="450964" y="156235"/>
                </a:lnTo>
                <a:lnTo>
                  <a:pt x="446849" y="150761"/>
                </a:lnTo>
                <a:lnTo>
                  <a:pt x="468279" y="142100"/>
                </a:lnTo>
                <a:lnTo>
                  <a:pt x="484510" y="128658"/>
                </a:lnTo>
                <a:lnTo>
                  <a:pt x="485169" y="127546"/>
                </a:lnTo>
                <a:lnTo>
                  <a:pt x="362724" y="127546"/>
                </a:lnTo>
                <a:lnTo>
                  <a:pt x="362724" y="55384"/>
                </a:lnTo>
                <a:lnTo>
                  <a:pt x="486490" y="55384"/>
                </a:lnTo>
                <a:lnTo>
                  <a:pt x="477245" y="43441"/>
                </a:lnTo>
                <a:lnTo>
                  <a:pt x="453044" y="30629"/>
                </a:lnTo>
                <a:lnTo>
                  <a:pt x="421551" y="26123"/>
                </a:lnTo>
                <a:close/>
              </a:path>
              <a:path w="1971039" h="370204">
                <a:moveTo>
                  <a:pt x="450964" y="156235"/>
                </a:moveTo>
                <a:lnTo>
                  <a:pt x="413193" y="156235"/>
                </a:lnTo>
                <a:lnTo>
                  <a:pt x="469734" y="233514"/>
                </a:lnTo>
                <a:lnTo>
                  <a:pt x="509054" y="233514"/>
                </a:lnTo>
                <a:lnTo>
                  <a:pt x="450964" y="156235"/>
                </a:lnTo>
                <a:close/>
              </a:path>
              <a:path w="1971039" h="370204">
                <a:moveTo>
                  <a:pt x="438899" y="124929"/>
                </a:moveTo>
                <a:lnTo>
                  <a:pt x="438651" y="124929"/>
                </a:lnTo>
                <a:lnTo>
                  <a:pt x="419557" y="127546"/>
                </a:lnTo>
                <a:lnTo>
                  <a:pt x="438899" y="124929"/>
                </a:lnTo>
                <a:close/>
              </a:path>
              <a:path w="1971039" h="370204">
                <a:moveTo>
                  <a:pt x="486490" y="55384"/>
                </a:moveTo>
                <a:lnTo>
                  <a:pt x="419849" y="55384"/>
                </a:lnTo>
                <a:lnTo>
                  <a:pt x="439617" y="57740"/>
                </a:lnTo>
                <a:lnTo>
                  <a:pt x="454242" y="64603"/>
                </a:lnTo>
                <a:lnTo>
                  <a:pt x="463317" y="75664"/>
                </a:lnTo>
                <a:lnTo>
                  <a:pt x="466432" y="90614"/>
                </a:lnTo>
                <a:lnTo>
                  <a:pt x="463114" y="105846"/>
                </a:lnTo>
                <a:lnTo>
                  <a:pt x="453677" y="117490"/>
                </a:lnTo>
                <a:lnTo>
                  <a:pt x="438899" y="124929"/>
                </a:lnTo>
                <a:lnTo>
                  <a:pt x="419552" y="127546"/>
                </a:lnTo>
                <a:lnTo>
                  <a:pt x="485169" y="127546"/>
                </a:lnTo>
                <a:lnTo>
                  <a:pt x="494712" y="111019"/>
                </a:lnTo>
                <a:lnTo>
                  <a:pt x="498259" y="89763"/>
                </a:lnTo>
                <a:lnTo>
                  <a:pt x="492776" y="63505"/>
                </a:lnTo>
                <a:lnTo>
                  <a:pt x="486490" y="55384"/>
                </a:lnTo>
                <a:close/>
              </a:path>
              <a:path w="1971039" h="370204">
                <a:moveTo>
                  <a:pt x="1969338" y="26365"/>
                </a:moveTo>
                <a:lnTo>
                  <a:pt x="1817040" y="26365"/>
                </a:lnTo>
                <a:lnTo>
                  <a:pt x="1817040" y="233705"/>
                </a:lnTo>
                <a:lnTo>
                  <a:pt x="1970748" y="233705"/>
                </a:lnTo>
                <a:lnTo>
                  <a:pt x="1970748" y="204723"/>
                </a:lnTo>
                <a:lnTo>
                  <a:pt x="1848002" y="204723"/>
                </a:lnTo>
                <a:lnTo>
                  <a:pt x="1848002" y="143662"/>
                </a:lnTo>
                <a:lnTo>
                  <a:pt x="1956536" y="143662"/>
                </a:lnTo>
                <a:lnTo>
                  <a:pt x="1956536" y="114693"/>
                </a:lnTo>
                <a:lnTo>
                  <a:pt x="1848002" y="114693"/>
                </a:lnTo>
                <a:lnTo>
                  <a:pt x="1848002" y="55346"/>
                </a:lnTo>
                <a:lnTo>
                  <a:pt x="1969338" y="55346"/>
                </a:lnTo>
                <a:lnTo>
                  <a:pt x="1969338" y="26365"/>
                </a:lnTo>
                <a:close/>
              </a:path>
              <a:path w="1971039" h="370204">
                <a:moveTo>
                  <a:pt x="1533474" y="26365"/>
                </a:moveTo>
                <a:lnTo>
                  <a:pt x="1504200" y="26365"/>
                </a:lnTo>
                <a:lnTo>
                  <a:pt x="1504200" y="233705"/>
                </a:lnTo>
                <a:lnTo>
                  <a:pt x="1534604" y="233705"/>
                </a:lnTo>
                <a:lnTo>
                  <a:pt x="1534604" y="80416"/>
                </a:lnTo>
                <a:lnTo>
                  <a:pt x="1569573" y="80416"/>
                </a:lnTo>
                <a:lnTo>
                  <a:pt x="1533474" y="26365"/>
                </a:lnTo>
                <a:close/>
              </a:path>
              <a:path w="1971039" h="370204">
                <a:moveTo>
                  <a:pt x="1703095" y="80162"/>
                </a:moveTo>
                <a:lnTo>
                  <a:pt x="1672120" y="80162"/>
                </a:lnTo>
                <a:lnTo>
                  <a:pt x="1672120" y="233705"/>
                </a:lnTo>
                <a:lnTo>
                  <a:pt x="1703095" y="233705"/>
                </a:lnTo>
                <a:lnTo>
                  <a:pt x="1703095" y="80162"/>
                </a:lnTo>
                <a:close/>
              </a:path>
              <a:path w="1971039" h="370204">
                <a:moveTo>
                  <a:pt x="1569573" y="80416"/>
                </a:moveTo>
                <a:lnTo>
                  <a:pt x="1534604" y="80416"/>
                </a:lnTo>
                <a:lnTo>
                  <a:pt x="1600543" y="179146"/>
                </a:lnTo>
                <a:lnTo>
                  <a:pt x="1603375" y="183337"/>
                </a:lnTo>
                <a:lnTo>
                  <a:pt x="1637950" y="131444"/>
                </a:lnTo>
                <a:lnTo>
                  <a:pt x="1603654" y="131444"/>
                </a:lnTo>
                <a:lnTo>
                  <a:pt x="1569573" y="80416"/>
                </a:lnTo>
                <a:close/>
              </a:path>
              <a:path w="1971039" h="370204">
                <a:moveTo>
                  <a:pt x="1703095" y="26365"/>
                </a:moveTo>
                <a:lnTo>
                  <a:pt x="1673822" y="26365"/>
                </a:lnTo>
                <a:lnTo>
                  <a:pt x="1603654" y="131444"/>
                </a:lnTo>
                <a:lnTo>
                  <a:pt x="1637950" y="131444"/>
                </a:lnTo>
                <a:lnTo>
                  <a:pt x="1672120" y="80162"/>
                </a:lnTo>
                <a:lnTo>
                  <a:pt x="1703095" y="80162"/>
                </a:lnTo>
                <a:lnTo>
                  <a:pt x="1703095" y="26365"/>
                </a:lnTo>
                <a:close/>
              </a:path>
              <a:path w="1971039" h="370204">
                <a:moveTo>
                  <a:pt x="1035913" y="26365"/>
                </a:moveTo>
                <a:lnTo>
                  <a:pt x="1004938" y="26365"/>
                </a:lnTo>
                <a:lnTo>
                  <a:pt x="1004938" y="233705"/>
                </a:lnTo>
                <a:lnTo>
                  <a:pt x="1147851" y="233705"/>
                </a:lnTo>
                <a:lnTo>
                  <a:pt x="1147851" y="204431"/>
                </a:lnTo>
                <a:lnTo>
                  <a:pt x="1035913" y="204431"/>
                </a:lnTo>
                <a:lnTo>
                  <a:pt x="1035913" y="26365"/>
                </a:lnTo>
                <a:close/>
              </a:path>
              <a:path w="1971039" h="370204">
                <a:moveTo>
                  <a:pt x="907173" y="26365"/>
                </a:moveTo>
                <a:lnTo>
                  <a:pt x="755738" y="26365"/>
                </a:lnTo>
                <a:lnTo>
                  <a:pt x="755738" y="233705"/>
                </a:lnTo>
                <a:lnTo>
                  <a:pt x="786714" y="233705"/>
                </a:lnTo>
                <a:lnTo>
                  <a:pt x="786714" y="147065"/>
                </a:lnTo>
                <a:lnTo>
                  <a:pt x="894397" y="147065"/>
                </a:lnTo>
                <a:lnTo>
                  <a:pt x="894397" y="118097"/>
                </a:lnTo>
                <a:lnTo>
                  <a:pt x="786714" y="118097"/>
                </a:lnTo>
                <a:lnTo>
                  <a:pt x="786714" y="55625"/>
                </a:lnTo>
                <a:lnTo>
                  <a:pt x="907173" y="55625"/>
                </a:lnTo>
                <a:lnTo>
                  <a:pt x="907173" y="26365"/>
                </a:lnTo>
                <a:close/>
              </a:path>
              <a:path w="1971039" h="370204">
                <a:moveTo>
                  <a:pt x="636993" y="26365"/>
                </a:moveTo>
                <a:lnTo>
                  <a:pt x="606031" y="26365"/>
                </a:lnTo>
                <a:lnTo>
                  <a:pt x="606031" y="233705"/>
                </a:lnTo>
                <a:lnTo>
                  <a:pt x="636993" y="233705"/>
                </a:lnTo>
                <a:lnTo>
                  <a:pt x="636993" y="26365"/>
                </a:lnTo>
                <a:close/>
              </a:path>
            </a:pathLst>
          </a:custGeom>
          <a:solidFill>
            <a:srgbClr val="FFFFFF"/>
          </a:solidFill>
        </p:spPr>
        <p:txBody>
          <a:bodyPr wrap="square" lIns="0" tIns="0" rIns="0" bIns="0" rtlCol="0"/>
          <a:lstStyle/>
          <a:p>
            <a:endParaRPr/>
          </a:p>
        </p:txBody>
      </p:sp>
      <p:sp>
        <p:nvSpPr>
          <p:cNvPr id="7" name="object 5"/>
          <p:cNvSpPr/>
          <p:nvPr/>
        </p:nvSpPr>
        <p:spPr>
          <a:xfrm>
            <a:off x="3131693" y="1892528"/>
            <a:ext cx="4267199" cy="952500"/>
          </a:xfrm>
          <a:custGeom>
            <a:avLst/>
            <a:gdLst/>
            <a:ahLst/>
            <a:cxnLst/>
            <a:rect l="l" t="t" r="r" b="b"/>
            <a:pathLst>
              <a:path w="2369184" h="952500">
                <a:moveTo>
                  <a:pt x="0" y="952500"/>
                </a:moveTo>
                <a:lnTo>
                  <a:pt x="2368791" y="952500"/>
                </a:lnTo>
                <a:lnTo>
                  <a:pt x="2368791" y="0"/>
                </a:lnTo>
                <a:lnTo>
                  <a:pt x="0" y="0"/>
                </a:lnTo>
                <a:lnTo>
                  <a:pt x="0" y="952500"/>
                </a:lnTo>
                <a:close/>
              </a:path>
            </a:pathLst>
          </a:custGeom>
          <a:solidFill>
            <a:srgbClr val="FF8072"/>
          </a:solidFill>
        </p:spPr>
        <p:txBody>
          <a:bodyPr wrap="square" lIns="0" tIns="0" rIns="0" bIns="0" rtlCol="0">
            <a:spAutoFit/>
          </a:bodyPr>
          <a:lstStyle/>
          <a:p>
            <a:endParaRPr dirty="0"/>
          </a:p>
        </p:txBody>
      </p:sp>
      <p:sp>
        <p:nvSpPr>
          <p:cNvPr id="8" name="object 5"/>
          <p:cNvSpPr/>
          <p:nvPr/>
        </p:nvSpPr>
        <p:spPr>
          <a:xfrm>
            <a:off x="1155700" y="2924184"/>
            <a:ext cx="8428783" cy="952500"/>
          </a:xfrm>
          <a:custGeom>
            <a:avLst/>
            <a:gdLst/>
            <a:ahLst/>
            <a:cxnLst/>
            <a:rect l="l" t="t" r="r" b="b"/>
            <a:pathLst>
              <a:path w="2369184" h="952500">
                <a:moveTo>
                  <a:pt x="0" y="952500"/>
                </a:moveTo>
                <a:lnTo>
                  <a:pt x="2368791" y="952500"/>
                </a:lnTo>
                <a:lnTo>
                  <a:pt x="2368791" y="0"/>
                </a:lnTo>
                <a:lnTo>
                  <a:pt x="0" y="0"/>
                </a:lnTo>
                <a:lnTo>
                  <a:pt x="0" y="952500"/>
                </a:lnTo>
                <a:close/>
              </a:path>
            </a:pathLst>
          </a:custGeom>
          <a:solidFill>
            <a:srgbClr val="FF8072"/>
          </a:solidFill>
        </p:spPr>
        <p:txBody>
          <a:bodyPr wrap="square" lIns="0" tIns="0" rIns="0" bIns="0" rtlCol="0">
            <a:spAutoFit/>
          </a:bodyPr>
          <a:lstStyle/>
          <a:p>
            <a:endParaRPr dirty="0"/>
          </a:p>
        </p:txBody>
      </p:sp>
      <p:sp>
        <p:nvSpPr>
          <p:cNvPr id="9" name="object 5"/>
          <p:cNvSpPr/>
          <p:nvPr/>
        </p:nvSpPr>
        <p:spPr>
          <a:xfrm>
            <a:off x="2285533" y="3894010"/>
            <a:ext cx="6705600" cy="952500"/>
          </a:xfrm>
          <a:custGeom>
            <a:avLst/>
            <a:gdLst/>
            <a:ahLst/>
            <a:cxnLst/>
            <a:rect l="l" t="t" r="r" b="b"/>
            <a:pathLst>
              <a:path w="2369184" h="952500">
                <a:moveTo>
                  <a:pt x="0" y="952500"/>
                </a:moveTo>
                <a:lnTo>
                  <a:pt x="2368791" y="952500"/>
                </a:lnTo>
                <a:lnTo>
                  <a:pt x="2368791" y="0"/>
                </a:lnTo>
                <a:lnTo>
                  <a:pt x="0" y="0"/>
                </a:lnTo>
                <a:lnTo>
                  <a:pt x="0" y="952500"/>
                </a:lnTo>
                <a:close/>
              </a:path>
            </a:pathLst>
          </a:custGeom>
          <a:solidFill>
            <a:srgbClr val="FF8072"/>
          </a:solidFill>
        </p:spPr>
        <p:txBody>
          <a:bodyPr wrap="square" lIns="0" tIns="0" rIns="0" bIns="0" rtlCol="0">
            <a:spAutoFit/>
          </a:bodyPr>
          <a:lstStyle/>
          <a:p>
            <a:endParaRPr dirty="0"/>
          </a:p>
        </p:txBody>
      </p:sp>
      <p:sp>
        <p:nvSpPr>
          <p:cNvPr id="5" name="object 5"/>
          <p:cNvSpPr txBox="1"/>
          <p:nvPr/>
        </p:nvSpPr>
        <p:spPr>
          <a:xfrm>
            <a:off x="1571534" y="1604747"/>
            <a:ext cx="8012949" cy="4543873"/>
          </a:xfrm>
          <a:prstGeom prst="rect">
            <a:avLst/>
          </a:prstGeom>
        </p:spPr>
        <p:txBody>
          <a:bodyPr vert="horz" wrap="square" lIns="0" tIns="12700" rIns="0" bIns="0" rtlCol="0">
            <a:spAutoFit/>
          </a:bodyPr>
          <a:lstStyle/>
          <a:p>
            <a:pPr algn="ctr" rtl="0">
              <a:lnSpc>
                <a:spcPts val="8750"/>
              </a:lnSpc>
              <a:spcBef>
                <a:spcPts val="100"/>
              </a:spcBef>
            </a:pPr>
            <a:r>
              <a:rPr lang="uk" sz="8000" b="0" i="0" u="none" baseline="0" dirty="0">
                <a:solidFill>
                  <a:srgbClr val="FFFFFF"/>
                </a:solidFill>
                <a:latin typeface="Arial Black"/>
                <a:cs typeface="Arial Black"/>
              </a:rPr>
              <a:t>Звіт </a:t>
            </a:r>
          </a:p>
          <a:p>
            <a:pPr algn="ctr" rtl="0">
              <a:lnSpc>
                <a:spcPts val="8750"/>
              </a:lnSpc>
              <a:spcBef>
                <a:spcPts val="100"/>
              </a:spcBef>
            </a:pPr>
            <a:r>
              <a:rPr lang="ru-RU" sz="8000" b="0" i="0" u="none" baseline="0" dirty="0">
                <a:solidFill>
                  <a:srgbClr val="FFFFFF"/>
                </a:solidFill>
                <a:latin typeface="Arial Black"/>
                <a:cs typeface="Arial Black"/>
              </a:rPr>
              <a:t>п</a:t>
            </a:r>
            <a:r>
              <a:rPr lang="uk" sz="8000" b="0" i="0" u="none" baseline="0" dirty="0">
                <a:solidFill>
                  <a:srgbClr val="FFFFFF"/>
                </a:solidFill>
                <a:latin typeface="Arial Black"/>
                <a:cs typeface="Arial Black"/>
              </a:rPr>
              <a:t>ро сталий розвиток </a:t>
            </a:r>
          </a:p>
          <a:p>
            <a:pPr marL="12065" marR="5080" algn="ctr" rtl="0">
              <a:lnSpc>
                <a:spcPts val="7900"/>
              </a:lnSpc>
              <a:spcBef>
                <a:spcPts val="825"/>
              </a:spcBef>
            </a:pPr>
            <a:r>
              <a:rPr lang="uk" sz="8000" b="0" i="0" u="none" baseline="0" dirty="0">
                <a:solidFill>
                  <a:srgbClr val="FFFFFF"/>
                </a:solidFill>
                <a:latin typeface="Arial Black"/>
                <a:cs typeface="Arial Black"/>
              </a:rPr>
              <a:t>за 2024 рік</a:t>
            </a:r>
            <a:endParaRPr sz="8000" dirty="0">
              <a:latin typeface="Arial Black"/>
              <a:cs typeface="Arial Black"/>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398340" y="919234"/>
            <a:ext cx="3271960" cy="5734903"/>
          </a:xfrm>
          <a:prstGeom prst="rect">
            <a:avLst/>
          </a:prstGeom>
        </p:spPr>
        <p:txBody>
          <a:bodyPr vert="horz" wrap="square" lIns="0" tIns="12700" rIns="0" bIns="0" rtlCol="0">
            <a:spAutoFit/>
          </a:bodyPr>
          <a:lstStyle/>
          <a:p>
            <a:pPr marL="12700" rtl="0">
              <a:lnSpc>
                <a:spcPct val="100000"/>
              </a:lnSpc>
              <a:spcBef>
                <a:spcPts val="100"/>
              </a:spcBef>
            </a:pPr>
            <a:r>
              <a:rPr lang="uk" sz="1300" b="1" i="0" u="none" baseline="0" dirty="0">
                <a:solidFill>
                  <a:schemeClr val="tx1"/>
                </a:solidFill>
                <a:latin typeface="Oriflame Sans 2.0"/>
                <a:cs typeface="Arial Black"/>
              </a:rPr>
              <a:t>Наша філософія розробки продукції</a:t>
            </a:r>
            <a:endParaRPr sz="1300" b="1" dirty="0">
              <a:solidFill>
                <a:schemeClr val="tx1"/>
              </a:solidFill>
              <a:latin typeface="Oriflame Sans 2.0"/>
              <a:cs typeface="Arial Black"/>
            </a:endParaRPr>
          </a:p>
          <a:p>
            <a:pPr marL="12700" marR="5080" rtl="0">
              <a:lnSpc>
                <a:spcPct val="100000"/>
              </a:lnSpc>
              <a:spcBef>
                <a:spcPts val="790"/>
              </a:spcBef>
            </a:pPr>
            <a:r>
              <a:rPr lang="uk" sz="950" b="0" i="0" u="none" baseline="0" dirty="0">
                <a:solidFill>
                  <a:schemeClr val="tx1"/>
                </a:solidFill>
                <a:latin typeface="Oriflame Sans 2.0"/>
                <a:cs typeface="Arial"/>
              </a:rPr>
              <a:t>Компанія «Оріфлейм» використовує силу своїх шведських коренів при створенні продуктів з чіткою і послідовною філософією.</a:t>
            </a:r>
            <a:endParaRPr sz="950" dirty="0">
              <a:solidFill>
                <a:schemeClr val="tx1"/>
              </a:solidFill>
              <a:latin typeface="Oriflame Sans 2.0"/>
              <a:cs typeface="Arial"/>
            </a:endParaRPr>
          </a:p>
          <a:p>
            <a:pPr marL="12700" marR="32384" rtl="0">
              <a:lnSpc>
                <a:spcPct val="100000"/>
              </a:lnSpc>
              <a:spcBef>
                <a:spcPts val="850"/>
              </a:spcBef>
            </a:pPr>
            <a:r>
              <a:rPr lang="uk" sz="950" b="1" i="0" u="none" baseline="0" dirty="0">
                <a:solidFill>
                  <a:schemeClr val="tx1"/>
                </a:solidFill>
                <a:latin typeface="Oriflame Sans 2.0"/>
                <a:cs typeface="Arial Black"/>
              </a:rPr>
              <a:t>Ефективна</a:t>
            </a:r>
            <a:r>
              <a:rPr lang="uk" sz="950" b="0" i="0" u="none" baseline="0" dirty="0">
                <a:solidFill>
                  <a:schemeClr val="tx1"/>
                </a:solidFill>
                <a:latin typeface="Oriflame Sans 2.0"/>
                <a:cs typeface="Arial Black"/>
              </a:rPr>
              <a:t>: </a:t>
            </a:r>
            <a:r>
              <a:rPr lang="uk" sz="950" i="0" u="none" baseline="0" dirty="0">
                <a:solidFill>
                  <a:schemeClr val="tx1"/>
                </a:solidFill>
                <a:latin typeface="Oriflame Sans 2.0"/>
                <a:cs typeface="Arial Black"/>
              </a:rPr>
              <a:t>Підкріплено науковими дослідженнями з доведеними результатами та перевагами</a:t>
            </a:r>
            <a:endParaRPr sz="950" dirty="0">
              <a:solidFill>
                <a:schemeClr val="tx1"/>
              </a:solidFill>
              <a:latin typeface="Oriflame Sans 2.0"/>
              <a:cs typeface="Arial"/>
            </a:endParaRPr>
          </a:p>
          <a:p>
            <a:pPr marL="12700" marR="306705" rtl="0">
              <a:lnSpc>
                <a:spcPct val="100000"/>
              </a:lnSpc>
              <a:spcBef>
                <a:spcPts val="850"/>
              </a:spcBef>
            </a:pPr>
            <a:r>
              <a:rPr lang="uk" sz="950" b="1" i="0" u="none" baseline="0" dirty="0">
                <a:solidFill>
                  <a:schemeClr val="tx1"/>
                </a:solidFill>
                <a:latin typeface="Oriflame Sans 2.0"/>
                <a:cs typeface="Arial Black"/>
              </a:rPr>
              <a:t>Безпечна</a:t>
            </a:r>
            <a:r>
              <a:rPr lang="uk" sz="950" b="0" i="0" u="none" baseline="0" dirty="0">
                <a:solidFill>
                  <a:schemeClr val="tx1"/>
                </a:solidFill>
                <a:latin typeface="Oriflame Sans 2.0"/>
                <a:cs typeface="Arial Black"/>
              </a:rPr>
              <a:t>: </a:t>
            </a:r>
            <a:r>
              <a:rPr lang="uk" sz="950" b="0" i="0" u="none" baseline="0" dirty="0">
                <a:solidFill>
                  <a:schemeClr val="tx1"/>
                </a:solidFill>
                <a:latin typeface="Oriflame Sans 2.0"/>
                <a:cs typeface="Arial"/>
              </a:rPr>
              <a:t>Дотримуючись найсуворіших стандартів безпеки, і не тільки</a:t>
            </a:r>
            <a:endParaRPr sz="950" dirty="0">
              <a:solidFill>
                <a:schemeClr val="tx1"/>
              </a:solidFill>
              <a:latin typeface="Oriflame Sans 2.0"/>
              <a:cs typeface="Arial"/>
            </a:endParaRPr>
          </a:p>
          <a:p>
            <a:pPr marL="12700" marR="22225" rtl="0">
              <a:lnSpc>
                <a:spcPct val="100000"/>
              </a:lnSpc>
              <a:spcBef>
                <a:spcPts val="850"/>
              </a:spcBef>
            </a:pPr>
            <a:r>
              <a:rPr lang="uk" sz="950" b="1" i="0" u="none" baseline="0" dirty="0">
                <a:solidFill>
                  <a:schemeClr val="tx1"/>
                </a:solidFill>
                <a:latin typeface="Oriflame Sans 2.0"/>
                <a:cs typeface="Arial Black"/>
              </a:rPr>
              <a:t>Відповідальна</a:t>
            </a:r>
            <a:r>
              <a:rPr lang="uk" sz="950" b="0" i="0" u="none" baseline="0" dirty="0">
                <a:solidFill>
                  <a:schemeClr val="tx1"/>
                </a:solidFill>
                <a:latin typeface="Oriflame Sans 2.0"/>
                <a:cs typeface="Arial Black"/>
              </a:rPr>
              <a:t>: Поважаючи природу та людей, ми вносимо значущі зміни, щоб зменшити наш вплив на навколишнє середовище.</a:t>
            </a:r>
            <a:endParaRPr sz="950" dirty="0">
              <a:solidFill>
                <a:schemeClr val="tx1"/>
              </a:solidFill>
              <a:latin typeface="Oriflame Sans 2.0"/>
              <a:cs typeface="Arial"/>
            </a:endParaRPr>
          </a:p>
          <a:p>
            <a:pPr marL="12700" rtl="0">
              <a:lnSpc>
                <a:spcPct val="100000"/>
              </a:lnSpc>
              <a:spcBef>
                <a:spcPts val="625"/>
              </a:spcBef>
            </a:pPr>
            <a:r>
              <a:rPr lang="uk" sz="1300" b="1" i="0" u="none" baseline="0" dirty="0">
                <a:solidFill>
                  <a:schemeClr val="tx1"/>
                </a:solidFill>
                <a:latin typeface="Oriflame Sans 2.0"/>
                <a:cs typeface="Arial Black"/>
              </a:rPr>
              <a:t>Обґрунтування інгредієнтів</a:t>
            </a:r>
            <a:endParaRPr sz="1300" b="1" dirty="0">
              <a:solidFill>
                <a:schemeClr val="tx1"/>
              </a:solidFill>
              <a:latin typeface="Oriflame Sans 2.0"/>
              <a:cs typeface="Arial Black"/>
            </a:endParaRPr>
          </a:p>
          <a:p>
            <a:pPr marL="12700" marR="83820" rtl="0">
              <a:lnSpc>
                <a:spcPct val="100000"/>
              </a:lnSpc>
              <a:spcBef>
                <a:spcPts val="790"/>
              </a:spcBef>
            </a:pPr>
            <a:r>
              <a:rPr lang="uk" sz="1000" b="0" i="0" u="none" baseline="0" dirty="0">
                <a:solidFill>
                  <a:schemeClr val="tx1"/>
                </a:solidFill>
                <a:latin typeface="Oriflame Sans 2.0"/>
                <a:cs typeface="Arial"/>
              </a:rPr>
              <a:t>У </a:t>
            </a:r>
            <a:r>
              <a:rPr lang="uk" sz="950" b="0" i="0" u="none" baseline="0" dirty="0">
                <a:solidFill>
                  <a:schemeClr val="tx1"/>
                </a:solidFill>
                <a:latin typeface="Oriflame Sans 2.0"/>
                <a:cs typeface="Arial"/>
              </a:rPr>
              <a:t>рамках нашої філософії розробки продукції ми впроваджуємо продуманий дизайн рецептури. Сюди входить забезпечення того, щоб кожен інгредієнт мав своє призначення, без додавання нічого зайвого. Перевірка обґрунтованості використання інгредієнтів проводиться для забезпечення необхідності та цінності кожного нового інгредієнта, який ми додаємо до нашого асортименту. Наші експерти аналізують косметичні та харчові інгредієнти з точки зору безпеки та сталого розвитку, а також хімічного складу та ефективності інгредієнтів, включаючи наступні атрибути сталого розвитку:</a:t>
            </a:r>
            <a:endParaRPr sz="950" dirty="0">
              <a:solidFill>
                <a:schemeClr val="tx1"/>
              </a:solidFill>
              <a:latin typeface="Oriflame Sans 2.0"/>
              <a:cs typeface="Arial"/>
            </a:endParaRPr>
          </a:p>
          <a:p>
            <a:pPr marL="154940" marR="248285" indent="-142875" rtl="0">
              <a:lnSpc>
                <a:spcPct val="100000"/>
              </a:lnSpc>
              <a:spcBef>
                <a:spcPts val="850"/>
              </a:spcBef>
              <a:buChar char="•"/>
              <a:tabLst>
                <a:tab pos="156210" algn="l"/>
              </a:tabLst>
            </a:pPr>
            <a:r>
              <a:rPr lang="uk" sz="950" b="0" i="0" u="none" baseline="0" dirty="0">
                <a:solidFill>
                  <a:schemeClr val="tx1"/>
                </a:solidFill>
                <a:latin typeface="Oriflame Sans 2.0"/>
                <a:cs typeface="Arial"/>
              </a:rPr>
              <a:t>Простежуваність та походження: Ми запитуємо та фіксуємо країну походження, природність та рівень переробки, наприклад, фізичне пресування для вилучення олій або використання біотехнологічного процесу, такого як ферментація.		</a:t>
            </a:r>
            <a:endParaRPr sz="950" dirty="0">
              <a:solidFill>
                <a:schemeClr val="tx1"/>
              </a:solidFill>
              <a:latin typeface="Oriflame Sans 2.0"/>
              <a:cs typeface="Arial"/>
            </a:endParaRPr>
          </a:p>
          <a:p>
            <a:pPr marL="154940" marR="59690" indent="-142875" rtl="0">
              <a:lnSpc>
                <a:spcPct val="100000"/>
              </a:lnSpc>
              <a:spcBef>
                <a:spcPts val="285"/>
              </a:spcBef>
              <a:buChar char="•"/>
              <a:tabLst>
                <a:tab pos="156210" algn="l"/>
              </a:tabLst>
            </a:pPr>
            <a:r>
              <a:rPr lang="uk" sz="950" b="0" i="0" u="none" baseline="0" dirty="0">
                <a:solidFill>
                  <a:schemeClr val="tx1"/>
                </a:solidFill>
                <a:latin typeface="Oriflame Sans 2.0"/>
                <a:cs typeface="Arial"/>
              </a:rPr>
              <a:t>Вплив на навколишнє середовище та етичні аспекти: Ми гарантуємо, що інгредієнти не походять з флори, фауни або екосистем, що знаходяться під загрозою зникнення, а також оцінюємо їх біорозкладність та потенційну токсичність для водного середовища. 	</a:t>
            </a:r>
            <a:endParaRPr sz="950" dirty="0">
              <a:solidFill>
                <a:schemeClr val="tx1"/>
              </a:solidFill>
              <a:latin typeface="Oriflame Sans 2.0"/>
              <a:cs typeface="Arial"/>
            </a:endParaRPr>
          </a:p>
        </p:txBody>
      </p:sp>
      <p:sp>
        <p:nvSpPr>
          <p:cNvPr id="3" name="object 3"/>
          <p:cNvSpPr txBox="1"/>
          <p:nvPr/>
        </p:nvSpPr>
        <p:spPr>
          <a:xfrm>
            <a:off x="3773170" y="988131"/>
            <a:ext cx="3378708" cy="5855449"/>
          </a:xfrm>
          <a:prstGeom prst="rect">
            <a:avLst/>
          </a:prstGeom>
        </p:spPr>
        <p:txBody>
          <a:bodyPr vert="horz" wrap="square" lIns="0" tIns="12700" rIns="0" bIns="0" rtlCol="0">
            <a:spAutoFit/>
          </a:bodyPr>
          <a:lstStyle/>
          <a:p>
            <a:pPr marL="181610" marR="35560" rtl="0">
              <a:lnSpc>
                <a:spcPct val="100000"/>
              </a:lnSpc>
              <a:spcBef>
                <a:spcPts val="100"/>
              </a:spcBef>
            </a:pPr>
            <a:r>
              <a:rPr lang="uk" sz="950" b="0" i="0" u="none" baseline="0" dirty="0">
                <a:solidFill>
                  <a:schemeClr val="tx1"/>
                </a:solidFill>
                <a:latin typeface="Oriflame Sans 2.0"/>
                <a:cs typeface="Arial"/>
              </a:rPr>
              <a:t>Ми проводимо перевірки належної ретельності, особливо щодо інгредієнтів, які можуть бути пов'язані з вирубкою лісів, дитячою працею та конфліктами.</a:t>
            </a:r>
            <a:r>
              <a:rPr lang="uk" sz="950" b="0" i="0" u="none" spc="-25" baseline="0" dirty="0">
                <a:solidFill>
                  <a:srgbClr val="2D2525"/>
                </a:solidFill>
                <a:latin typeface="Arial"/>
                <a:cs typeface="Arial"/>
              </a:rPr>
              <a:t>Ми також гарантуємо, що генетично модифіковані організми (ГМО) не використовуються навмисно.</a:t>
            </a:r>
            <a:endParaRPr sz="950" dirty="0">
              <a:latin typeface="Arial"/>
              <a:cs typeface="Arial"/>
            </a:endParaRPr>
          </a:p>
          <a:p>
            <a:pPr marL="38100" rtl="0">
              <a:lnSpc>
                <a:spcPct val="100000"/>
              </a:lnSpc>
              <a:spcBef>
                <a:spcPts val="625"/>
              </a:spcBef>
            </a:pPr>
            <a:r>
              <a:rPr lang="uk" sz="1300" b="0" i="0" u="none" baseline="0" dirty="0">
                <a:solidFill>
                  <a:srgbClr val="2D2525"/>
                </a:solidFill>
                <a:latin typeface="Arial Black"/>
                <a:cs typeface="Arial Black"/>
              </a:rPr>
              <a:t>Проблемні інгредієнти</a:t>
            </a:r>
            <a:endParaRPr sz="1300" dirty="0">
              <a:latin typeface="Arial Black"/>
              <a:cs typeface="Arial Black"/>
            </a:endParaRPr>
          </a:p>
          <a:p>
            <a:pPr marL="38100" marR="74930" rtl="0">
              <a:lnSpc>
                <a:spcPct val="100000"/>
              </a:lnSpc>
              <a:spcBef>
                <a:spcPts val="790"/>
              </a:spcBef>
            </a:pPr>
            <a:r>
              <a:rPr lang="uk" sz="950" dirty="0">
                <a:solidFill>
                  <a:schemeClr val="tx1"/>
                </a:solidFill>
                <a:latin typeface="Oriflame Sans 2.0"/>
                <a:cs typeface="Arial Black"/>
              </a:rPr>
              <a:t>В компанії «Оріфлейм» ми стежимо за науковими доповідями та дискусіями з екологічних питань, включаючи інгредієнти, щоб ми могли завчасно враховувати ті з них, які становлять ризик для нашого бізнесу та галузі.</a:t>
            </a:r>
            <a:r>
              <a:rPr lang="en-US" sz="950" dirty="0">
                <a:solidFill>
                  <a:schemeClr val="tx1"/>
                </a:solidFill>
                <a:latin typeface="Oriflame Sans 2.0"/>
                <a:cs typeface="Arial Black"/>
              </a:rPr>
              <a:t> </a:t>
            </a:r>
            <a:r>
              <a:rPr lang="uk" sz="950" dirty="0">
                <a:solidFill>
                  <a:schemeClr val="tx1"/>
                </a:solidFill>
                <a:latin typeface="Oriflame Sans 2.0"/>
                <a:cs typeface="Arial Black"/>
              </a:rPr>
              <a:t>Це дозволяє нам вживати найбільш ефективних заходів.</a:t>
            </a:r>
            <a:endParaRPr sz="950" dirty="0">
              <a:solidFill>
                <a:schemeClr val="tx1"/>
              </a:solidFill>
              <a:latin typeface="Oriflame Sans 2.0"/>
              <a:cs typeface="Arial Black"/>
            </a:endParaRPr>
          </a:p>
          <a:p>
            <a:pPr marL="38100" marR="40640" rtl="0">
              <a:lnSpc>
                <a:spcPct val="100000"/>
              </a:lnSpc>
              <a:spcBef>
                <a:spcPts val="850"/>
              </a:spcBef>
            </a:pPr>
            <a:r>
              <a:rPr lang="uk" sz="950" dirty="0">
                <a:solidFill>
                  <a:schemeClr val="tx1"/>
                </a:solidFill>
                <a:latin typeface="Oriflame Sans 2.0"/>
                <a:cs typeface="Arial Black"/>
              </a:rPr>
              <a:t>Ми вважаємо, що інгредієнти, які ми ви</a:t>
            </a:r>
            <a:r>
              <a:rPr lang="uk" sz="950" b="0" i="0" u="none" spc="-20" baseline="0" dirty="0">
                <a:solidFill>
                  <a:srgbClr val="2D2525"/>
                </a:solidFill>
                <a:latin typeface="Arial"/>
                <a:cs typeface="Arial"/>
              </a:rPr>
              <a:t>лучаємо з наших рецептур, так само важливі, як і ті, які ми додаємо, і ми постійно прагнемо шукати відповідальні альтернативи інгредієнтам, що викликають занепокоєння.</a:t>
            </a:r>
            <a:endParaRPr sz="950" dirty="0">
              <a:latin typeface="Arial"/>
              <a:cs typeface="Arial"/>
            </a:endParaRPr>
          </a:p>
          <a:p>
            <a:pPr marL="38100" marR="137795" rtl="0">
              <a:lnSpc>
                <a:spcPct val="100000"/>
              </a:lnSpc>
              <a:spcBef>
                <a:spcPts val="850"/>
              </a:spcBef>
            </a:pPr>
            <a:r>
              <a:rPr lang="uk" sz="950" b="0" i="0" u="none" spc="5" baseline="0" dirty="0">
                <a:solidFill>
                  <a:srgbClr val="2D2525"/>
                </a:solidFill>
                <a:latin typeface="Arial"/>
                <a:cs typeface="Arial"/>
              </a:rPr>
              <a:t>Ми розглядаємо інгредієнти з потенційним негативним впливом на навколишнє середовище і поступово припиняємо їх використання, наприклад, фталати, пластикові мікрочастинки/блискітки і певні УФ-фільтри (наприклад, оксибензон і оксиноксат).</a:t>
            </a:r>
            <a:r>
              <a:rPr lang="uk" sz="950" b="0" i="0" u="none" spc="-10" baseline="0" dirty="0">
                <a:solidFill>
                  <a:srgbClr val="2D2525"/>
                </a:solidFill>
                <a:latin typeface="Arial"/>
                <a:cs typeface="Arial"/>
              </a:rPr>
              <a:t> Ми продовжуємо активно скорочувати використання невідновлюваних нафтохімічних інгредієнтів, наприклад, у нашій новій лінійці засобів для догляду за шкірою Wellosophy та капсулах для обличчя Novage+, які не містять мінеральних олій, парабенів, лаурилсульфату натрію (SLS) або лауретсульфату натрію (SLES).</a:t>
            </a:r>
            <a:endParaRPr sz="950" dirty="0">
              <a:latin typeface="Arial"/>
              <a:cs typeface="Arial"/>
            </a:endParaRPr>
          </a:p>
          <a:p>
            <a:pPr marL="38100" marR="30480" rtl="0">
              <a:lnSpc>
                <a:spcPct val="100000"/>
              </a:lnSpc>
              <a:spcBef>
                <a:spcPts val="850"/>
              </a:spcBef>
            </a:pPr>
            <a:r>
              <a:rPr lang="uk" sz="950" b="0" i="0" u="none" baseline="0" dirty="0">
                <a:solidFill>
                  <a:srgbClr val="2D2525"/>
                </a:solidFill>
                <a:latin typeface="Arial"/>
                <a:cs typeface="Arial"/>
              </a:rPr>
              <a:t>Крім того, ми враховуємо етичні аспекти вибору інгредієнтів і шукаємо альтернативи за необхідності.</a:t>
            </a:r>
            <a:r>
              <a:rPr lang="uk" sz="950" b="0" i="0" u="none" spc="-15" baseline="0" dirty="0">
                <a:solidFill>
                  <a:srgbClr val="2D2525"/>
                </a:solidFill>
                <a:latin typeface="Arial"/>
                <a:cs typeface="Arial"/>
              </a:rPr>
              <a:t> Щодо певних інгредієнтів, які мають ключове значення для косметичної промисловості, таких як пальмова олія та слюда, ми застосовуємо прагматичний та відповідальний підхід до їхнього постачання.</a:t>
            </a:r>
            <a:r>
              <a:rPr lang="uk" sz="950" b="0" i="0" u="none" spc="-10" baseline="0" dirty="0">
                <a:solidFill>
                  <a:srgbClr val="2D2525"/>
                </a:solidFill>
                <a:latin typeface="Arial"/>
                <a:cs typeface="Arial"/>
              </a:rPr>
              <a:t> </a:t>
            </a:r>
            <a:r>
              <a:rPr lang="uk" sz="950" b="0" i="0" u="none" baseline="0" dirty="0">
                <a:solidFill>
                  <a:srgbClr val="2D2525"/>
                </a:solidFill>
                <a:latin typeface="Arial"/>
                <a:cs typeface="Arial"/>
              </a:rPr>
              <a:t>Ми співпрацюємо з RSPO</a:t>
            </a:r>
            <a:r>
              <a:rPr lang="uk" sz="950" b="0" i="0" u="none" baseline="30000" dirty="0">
                <a:solidFill>
                  <a:srgbClr val="2D2525"/>
                </a:solidFill>
                <a:latin typeface="Arial"/>
                <a:cs typeface="Arial"/>
              </a:rPr>
              <a:t>TM</a:t>
            </a:r>
            <a:r>
              <a:rPr lang="uk" sz="950" b="0" i="0" u="none" baseline="0" dirty="0">
                <a:solidFill>
                  <a:srgbClr val="2D2525"/>
                </a:solidFill>
                <a:latin typeface="Arial"/>
                <a:cs typeface="Arial"/>
              </a:rPr>
              <a:t> та RMI для просування змін.</a:t>
            </a:r>
            <a:r>
              <a:rPr lang="en-US" sz="950" b="0" i="0" u="none" baseline="0" dirty="0">
                <a:solidFill>
                  <a:srgbClr val="2D2525"/>
                </a:solidFill>
                <a:latin typeface="Arial"/>
                <a:cs typeface="Arial"/>
              </a:rPr>
              <a:t> </a:t>
            </a:r>
            <a:r>
              <a:rPr lang="uk" sz="950" b="0" i="0" u="none" spc="-5" baseline="0" dirty="0">
                <a:solidFill>
                  <a:srgbClr val="2D2525"/>
                </a:solidFill>
                <a:latin typeface="Arial"/>
                <a:cs typeface="Arial"/>
              </a:rPr>
              <a:t>Ми розглядаємо інші надійні партнерства, де це доречно.</a:t>
            </a:r>
            <a:endParaRPr sz="950" dirty="0">
              <a:latin typeface="Arial"/>
              <a:cs typeface="Arial"/>
            </a:endParaRPr>
          </a:p>
        </p:txBody>
      </p:sp>
      <p:grpSp>
        <p:nvGrpSpPr>
          <p:cNvPr id="4" name="object 4"/>
          <p:cNvGrpSpPr/>
          <p:nvPr/>
        </p:nvGrpSpPr>
        <p:grpSpPr>
          <a:xfrm>
            <a:off x="0" y="833767"/>
            <a:ext cx="10692130" cy="6726555"/>
            <a:chOff x="0" y="833767"/>
            <a:chExt cx="10692130" cy="6726555"/>
          </a:xfrm>
        </p:grpSpPr>
        <p:pic>
          <p:nvPicPr>
            <p:cNvPr id="5" name="object 5"/>
            <p:cNvPicPr/>
            <p:nvPr/>
          </p:nvPicPr>
          <p:blipFill>
            <a:blip r:embed="rId2" cstate="print"/>
            <a:stretch>
              <a:fillRect/>
            </a:stretch>
          </p:blipFill>
          <p:spPr>
            <a:xfrm>
              <a:off x="7152005" y="833767"/>
              <a:ext cx="3539998" cy="6726237"/>
            </a:xfrm>
            <a:prstGeom prst="rect">
              <a:avLst/>
            </a:prstGeom>
          </p:spPr>
        </p:pic>
        <p:sp>
          <p:nvSpPr>
            <p:cNvPr id="6" name="object 6"/>
            <p:cNvSpPr/>
            <p:nvPr/>
          </p:nvSpPr>
          <p:spPr>
            <a:xfrm>
              <a:off x="0" y="835355"/>
              <a:ext cx="10692130" cy="0"/>
            </a:xfrm>
            <a:custGeom>
              <a:avLst/>
              <a:gdLst/>
              <a:ahLst/>
              <a:cxnLst/>
              <a:rect l="l" t="t" r="r" b="b"/>
              <a:pathLst>
                <a:path w="10692130">
                  <a:moveTo>
                    <a:pt x="0" y="0"/>
                  </a:moveTo>
                  <a:lnTo>
                    <a:pt x="10692003" y="0"/>
                  </a:lnTo>
                </a:path>
              </a:pathLst>
            </a:custGeom>
            <a:ln w="3175">
              <a:solidFill>
                <a:srgbClr val="000000"/>
              </a:solidFill>
            </a:ln>
          </p:spPr>
          <p:txBody>
            <a:bodyPr wrap="square" lIns="0" tIns="0" rIns="0" bIns="0" rtlCol="0"/>
            <a:lstStyle/>
            <a:p>
              <a:endParaRPr/>
            </a:p>
          </p:txBody>
        </p:sp>
      </p:grpSp>
      <p:sp>
        <p:nvSpPr>
          <p:cNvPr id="7" name="object 7"/>
          <p:cNvSpPr/>
          <p:nvPr/>
        </p:nvSpPr>
        <p:spPr>
          <a:xfrm>
            <a:off x="0" y="453199"/>
            <a:ext cx="10692130" cy="0"/>
          </a:xfrm>
          <a:custGeom>
            <a:avLst/>
            <a:gdLst/>
            <a:ahLst/>
            <a:cxnLst/>
            <a:rect l="l" t="t" r="r" b="b"/>
            <a:pathLst>
              <a:path w="10692130">
                <a:moveTo>
                  <a:pt x="10692003" y="0"/>
                </a:moveTo>
                <a:lnTo>
                  <a:pt x="0" y="0"/>
                </a:lnTo>
              </a:path>
            </a:pathLst>
          </a:custGeom>
          <a:ln w="3175">
            <a:solidFill>
              <a:srgbClr val="000000"/>
            </a:solidFill>
          </a:ln>
        </p:spPr>
        <p:txBody>
          <a:bodyPr wrap="square" lIns="0" tIns="0" rIns="0" bIns="0" rtlCol="0"/>
          <a:lstStyle/>
          <a:p>
            <a:endParaRPr/>
          </a:p>
        </p:txBody>
      </p:sp>
      <p:sp>
        <p:nvSpPr>
          <p:cNvPr id="23" name="object 23"/>
          <p:cNvSpPr txBox="1">
            <a:spLocks noGrp="1"/>
          </p:cNvSpPr>
          <p:nvPr>
            <p:ph type="sldNum" sz="quarter" idx="7"/>
          </p:nvPr>
        </p:nvSpPr>
        <p:spPr>
          <a:prstGeom prst="rect">
            <a:avLst/>
          </a:prstGeom>
        </p:spPr>
        <p:txBody>
          <a:bodyPr vert="horz" wrap="square" lIns="0" tIns="19685" rIns="0" bIns="0" rtlCol="0">
            <a:spAutoFit/>
          </a:bodyPr>
          <a:lstStyle/>
          <a:p>
            <a:pPr marL="38735" algn="l" rtl="0">
              <a:lnSpc>
                <a:spcPct val="100000"/>
              </a:lnSpc>
              <a:spcBef>
                <a:spcPts val="155"/>
              </a:spcBef>
            </a:pPr>
            <a:r>
              <a:rPr lang="uk" b="0" i="0" u="none" spc="-25" baseline="0"/>
              <a:t>48</a:t>
            </a:r>
          </a:p>
        </p:txBody>
      </p:sp>
      <p:sp>
        <p:nvSpPr>
          <p:cNvPr id="10" name="object 69"/>
          <p:cNvSpPr txBox="1">
            <a:spLocks noGrp="1"/>
          </p:cNvSpPr>
          <p:nvPr>
            <p:ph type="ftr" sz="quarter" idx="5"/>
          </p:nvPr>
        </p:nvSpPr>
        <p:spPr>
          <a:xfrm>
            <a:off x="419246" y="7204929"/>
            <a:ext cx="4836761" cy="160300"/>
          </a:xfrm>
          <a:prstGeom prst="rect">
            <a:avLst/>
          </a:prstGeom>
        </p:spPr>
        <p:txBody>
          <a:bodyPr vert="horz" wrap="square" lIns="0" tIns="21590" rIns="0" bIns="0" rtlCol="0">
            <a:spAutoFit/>
          </a:bodyPr>
          <a:lstStyle/>
          <a:p>
            <a:pPr marL="12700" algn="l" rtl="0">
              <a:lnSpc>
                <a:spcPct val="100000"/>
              </a:lnSpc>
              <a:spcBef>
                <a:spcPts val="170"/>
              </a:spcBef>
            </a:pPr>
            <a:r>
              <a:rPr lang="uk" b="0" i="0" u="none" spc="-5" baseline="0" dirty="0"/>
              <a:t>Звіт про сталий розвиток за 2024 рік </a:t>
            </a:r>
            <a:r>
              <a:rPr lang="uk" b="0" i="0" u="none" spc="175" baseline="0" dirty="0">
                <a:latin typeface="Arial"/>
                <a:cs typeface="Arial"/>
              </a:rPr>
              <a:t>|</a:t>
            </a:r>
            <a:r>
              <a:rPr lang="uk" b="0" i="0" u="none" spc="45" baseline="0" dirty="0">
                <a:latin typeface="Arial"/>
                <a:cs typeface="Arial"/>
              </a:rPr>
              <a:t> </a:t>
            </a:r>
            <a:r>
              <a:rPr lang="en-US" dirty="0" err="1">
                <a:latin typeface="Arial"/>
                <a:cs typeface="Arial"/>
              </a:rPr>
              <a:t>Oriflame</a:t>
            </a:r>
            <a:r>
              <a:rPr lang="en-US" spc="45" dirty="0">
                <a:latin typeface="Arial"/>
                <a:cs typeface="Arial"/>
              </a:rPr>
              <a:t> </a:t>
            </a:r>
            <a:r>
              <a:rPr lang="en-US" spc="-10" dirty="0">
                <a:latin typeface="Arial"/>
                <a:cs typeface="Arial"/>
              </a:rPr>
              <a:t>Cosmetics</a:t>
            </a:r>
            <a:endParaRPr lang="uk" b="0" i="0" u="none" spc="-10" baseline="0" dirty="0">
              <a:latin typeface="Arial"/>
              <a:cs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451612"/>
            <a:ext cx="10692130" cy="7099934"/>
            <a:chOff x="0" y="451612"/>
            <a:chExt cx="10692130" cy="7099934"/>
          </a:xfrm>
        </p:grpSpPr>
        <p:pic>
          <p:nvPicPr>
            <p:cNvPr id="3" name="object 3"/>
            <p:cNvPicPr/>
            <p:nvPr/>
          </p:nvPicPr>
          <p:blipFill>
            <a:blip r:embed="rId2" cstate="print"/>
            <a:stretch>
              <a:fillRect/>
            </a:stretch>
          </p:blipFill>
          <p:spPr>
            <a:xfrm>
              <a:off x="0" y="787412"/>
              <a:ext cx="3539998" cy="6763600"/>
            </a:xfrm>
            <a:prstGeom prst="rect">
              <a:avLst/>
            </a:prstGeom>
          </p:spPr>
        </p:pic>
        <p:sp>
          <p:nvSpPr>
            <p:cNvPr id="4" name="object 4"/>
            <p:cNvSpPr/>
            <p:nvPr/>
          </p:nvSpPr>
          <p:spPr>
            <a:xfrm>
              <a:off x="0" y="453199"/>
              <a:ext cx="10692130" cy="382270"/>
            </a:xfrm>
            <a:custGeom>
              <a:avLst/>
              <a:gdLst/>
              <a:ahLst/>
              <a:cxnLst/>
              <a:rect l="l" t="t" r="r" b="b"/>
              <a:pathLst>
                <a:path w="10692130" h="382269">
                  <a:moveTo>
                    <a:pt x="0" y="0"/>
                  </a:moveTo>
                  <a:lnTo>
                    <a:pt x="0" y="382155"/>
                  </a:lnTo>
                  <a:lnTo>
                    <a:pt x="10692003" y="382155"/>
                  </a:lnTo>
                  <a:lnTo>
                    <a:pt x="10692003" y="0"/>
                  </a:lnTo>
                  <a:lnTo>
                    <a:pt x="0" y="0"/>
                  </a:lnTo>
                  <a:close/>
                </a:path>
              </a:pathLst>
            </a:custGeom>
            <a:solidFill>
              <a:srgbClr val="FFFFFF"/>
            </a:solidFill>
          </p:spPr>
          <p:txBody>
            <a:bodyPr wrap="square" lIns="0" tIns="0" rIns="0" bIns="0" rtlCol="0"/>
            <a:lstStyle/>
            <a:p>
              <a:endParaRPr/>
            </a:p>
          </p:txBody>
        </p:sp>
        <p:sp>
          <p:nvSpPr>
            <p:cNvPr id="5" name="object 5"/>
            <p:cNvSpPr/>
            <p:nvPr/>
          </p:nvSpPr>
          <p:spPr>
            <a:xfrm>
              <a:off x="0" y="453199"/>
              <a:ext cx="10692130" cy="382270"/>
            </a:xfrm>
            <a:custGeom>
              <a:avLst/>
              <a:gdLst/>
              <a:ahLst/>
              <a:cxnLst/>
              <a:rect l="l" t="t" r="r" b="b"/>
              <a:pathLst>
                <a:path w="10692130" h="382269">
                  <a:moveTo>
                    <a:pt x="0" y="382155"/>
                  </a:moveTo>
                  <a:lnTo>
                    <a:pt x="10692003" y="382155"/>
                  </a:lnTo>
                </a:path>
                <a:path w="10692130" h="382269">
                  <a:moveTo>
                    <a:pt x="10692003" y="0"/>
                  </a:moveTo>
                  <a:lnTo>
                    <a:pt x="0" y="0"/>
                  </a:lnTo>
                </a:path>
              </a:pathLst>
            </a:custGeom>
            <a:ln w="3175">
              <a:solidFill>
                <a:srgbClr val="000000"/>
              </a:solidFill>
            </a:ln>
          </p:spPr>
          <p:txBody>
            <a:bodyPr wrap="square" lIns="0" tIns="0" rIns="0" bIns="0" rtlCol="0"/>
            <a:lstStyle/>
            <a:p>
              <a:endParaRPr/>
            </a:p>
          </p:txBody>
        </p:sp>
      </p:grpSp>
      <p:sp>
        <p:nvSpPr>
          <p:cNvPr id="6" name="object 6"/>
          <p:cNvSpPr txBox="1"/>
          <p:nvPr/>
        </p:nvSpPr>
        <p:spPr>
          <a:xfrm>
            <a:off x="7115673" y="981330"/>
            <a:ext cx="3432361" cy="5360442"/>
          </a:xfrm>
          <a:prstGeom prst="rect">
            <a:avLst/>
          </a:prstGeom>
        </p:spPr>
        <p:txBody>
          <a:bodyPr vert="horz" wrap="square" lIns="0" tIns="12700" rIns="0" bIns="0" rtlCol="0">
            <a:spAutoFit/>
          </a:bodyPr>
          <a:lstStyle/>
          <a:p>
            <a:pPr marL="38100" marR="47625" rtl="0">
              <a:lnSpc>
                <a:spcPct val="100000"/>
              </a:lnSpc>
              <a:spcBef>
                <a:spcPts val="100"/>
              </a:spcBef>
            </a:pPr>
            <a:r>
              <a:rPr lang="uk" sz="950" b="0" i="0" u="none" baseline="0" dirty="0">
                <a:solidFill>
                  <a:srgbClr val="2D2525"/>
                </a:solidFill>
                <a:latin typeface="Arial"/>
                <a:cs typeface="Arial"/>
              </a:rPr>
              <a:t>аромати, що поліпшують настрій, а також 25-100% переробленої упаковки.</a:t>
            </a:r>
            <a:r>
              <a:rPr lang="uk" sz="950" b="0" i="0" u="none" spc="15" baseline="30000" dirty="0">
                <a:solidFill>
                  <a:srgbClr val="2D2525"/>
                </a:solidFill>
                <a:latin typeface="Arial"/>
                <a:cs typeface="Arial"/>
              </a:rPr>
              <a:t>3</a:t>
            </a:r>
            <a:r>
              <a:rPr lang="en-US" sz="950" b="0" i="0" u="none" spc="15" baseline="30000" dirty="0">
                <a:solidFill>
                  <a:srgbClr val="2D2525"/>
                </a:solidFill>
                <a:latin typeface="Arial"/>
                <a:cs typeface="Arial"/>
              </a:rPr>
              <a:t> </a:t>
            </a:r>
            <a:r>
              <a:rPr lang="uk" sz="950" b="0" i="0" u="none" spc="10" baseline="0" dirty="0">
                <a:solidFill>
                  <a:srgbClr val="2D2525"/>
                </a:solidFill>
                <a:latin typeface="Arial"/>
                <a:cs typeface="Arial"/>
              </a:rPr>
              <a:t>Адаптогени – це потужні рослинні речовини, що отримуються з рослин, трав, коріння та грибів, таких як ашваганда, женьшень та кам'яна роза у нашій новій лінійці.</a:t>
            </a:r>
            <a:r>
              <a:rPr lang="uk" sz="950" b="0" i="0" u="none" spc="-15" baseline="0" dirty="0">
                <a:solidFill>
                  <a:srgbClr val="2D2525"/>
                </a:solidFill>
                <a:latin typeface="Arial"/>
                <a:cs typeface="Arial"/>
              </a:rPr>
              <a:t> Екстракти мають унікальну здатність «адаптуватися» до своїх функцій і є потужними антиоксидантами, що допомагають захищати шкіру від зовнішніх агресивних факторів та підтримувати її здоровий баланс.</a:t>
            </a:r>
            <a:endParaRPr sz="950" dirty="0">
              <a:latin typeface="Arial"/>
              <a:cs typeface="Arial"/>
            </a:endParaRPr>
          </a:p>
          <a:p>
            <a:pPr marL="38100" marR="107314" rtl="0">
              <a:lnSpc>
                <a:spcPct val="100000"/>
              </a:lnSpc>
              <a:spcBef>
                <a:spcPts val="850"/>
              </a:spcBef>
            </a:pPr>
            <a:r>
              <a:rPr lang="uk" sz="950" b="0" i="0" u="none" baseline="0" dirty="0">
                <a:solidFill>
                  <a:srgbClr val="2D2525"/>
                </a:solidFill>
                <a:latin typeface="Arial"/>
                <a:cs typeface="Arial"/>
              </a:rPr>
              <a:t>Ми випустили лінійку Love Nature Up-Loved, яка містить щонайменше 95%</a:t>
            </a:r>
            <a:r>
              <a:rPr lang="uk" sz="950" b="0" i="0" u="none" baseline="30000" dirty="0">
                <a:solidFill>
                  <a:srgbClr val="2D2525"/>
                </a:solidFill>
                <a:latin typeface="Arial"/>
                <a:cs typeface="Arial"/>
              </a:rPr>
              <a:t>4</a:t>
            </a:r>
            <a:r>
              <a:rPr lang="uk" sz="950" b="0" i="0" u="none" baseline="0" dirty="0">
                <a:solidFill>
                  <a:srgbClr val="2D2525"/>
                </a:solidFill>
                <a:latin typeface="Arial"/>
                <a:cs typeface="Arial"/>
              </a:rPr>
              <a:t> інгредієнтів природного походження, включаючи перероблені екстракти насіння лимона, насіння яблука та квітки банана з харчової промисловості. </a:t>
            </a:r>
            <a:r>
              <a:rPr lang="uk" sz="950" dirty="0">
                <a:solidFill>
                  <a:srgbClr val="2D2525"/>
                </a:solidFill>
                <a:latin typeface="Arial"/>
                <a:cs typeface="Arial"/>
              </a:rPr>
              <a:t>Оскільки перероблені інгредієнти отримують з матеріалів, які вже були зібрані, їх використання допомагає зберегти природні ресурси, такі як земля, вода та енергія, що використовуються в сільськогосподарських виробничих процесах. Крім того, включаючи перероблені інгредієнти, ми активно сприяємо циркулярному підходу, зменшуючи кількість відходів і даючи нове життя матеріалам, які інакше були б викинуті.</a:t>
            </a:r>
            <a:r>
              <a:rPr lang="en-US" sz="950" dirty="0">
                <a:solidFill>
                  <a:srgbClr val="2D2525"/>
                </a:solidFill>
                <a:latin typeface="Arial"/>
                <a:cs typeface="Arial"/>
              </a:rPr>
              <a:t> </a:t>
            </a:r>
            <a:r>
              <a:rPr lang="uk" sz="950" dirty="0">
                <a:solidFill>
                  <a:srgbClr val="2D2525"/>
                </a:solidFill>
                <a:latin typeface="Arial"/>
                <a:cs typeface="Arial"/>
              </a:rPr>
              <a:t>Окрім перероблених екстрактів, серія Love Nature Up-Loved також містить органічні екстракти моркви, імбиру, асаї та капусти, і не містить парабенів та силіконів.</a:t>
            </a:r>
            <a:endParaRPr sz="950" dirty="0">
              <a:solidFill>
                <a:srgbClr val="2D2525"/>
              </a:solidFill>
              <a:latin typeface="Arial"/>
              <a:cs typeface="Arial"/>
            </a:endParaRPr>
          </a:p>
          <a:p>
            <a:pPr marL="38100" marR="78740" rtl="0">
              <a:lnSpc>
                <a:spcPct val="100000"/>
              </a:lnSpc>
            </a:pPr>
            <a:endParaRPr sz="950" dirty="0">
              <a:solidFill>
                <a:srgbClr val="2D2525"/>
              </a:solidFill>
              <a:latin typeface="Arial"/>
              <a:cs typeface="Arial"/>
            </a:endParaRPr>
          </a:p>
          <a:p>
            <a:pPr marL="38100" marR="143510" rtl="0">
              <a:lnSpc>
                <a:spcPct val="100000"/>
              </a:lnSpc>
              <a:spcBef>
                <a:spcPts val="850"/>
              </a:spcBef>
            </a:pPr>
            <a:r>
              <a:rPr lang="uk" sz="950" dirty="0">
                <a:solidFill>
                  <a:srgbClr val="2D2525"/>
                </a:solidFill>
                <a:latin typeface="Arial"/>
                <a:cs typeface="Arial"/>
              </a:rPr>
              <a:t>Кількість продуктів Оріфлейм, сертифікованих The Vegan SocietyTM, продовжує зростати, і зараз у нашому асортименті є понад 150 продуктів, сертифікованих як веганські. Окрім усіх продуктів нашої нової лінійки засобів для догляду за шкірою Wellosophy, ми збільшили кількість продуктів, сертифікованих як веганські, у лінійках Giordani Gold та  Waunt.</a:t>
            </a:r>
            <a:endParaRPr sz="950" dirty="0">
              <a:solidFill>
                <a:srgbClr val="2D2525"/>
              </a:solidFill>
              <a:latin typeface="Arial"/>
              <a:cs typeface="Arial"/>
            </a:endParaRPr>
          </a:p>
          <a:p>
            <a:pPr marL="38100" marR="30480" rtl="0">
              <a:lnSpc>
                <a:spcPct val="100000"/>
              </a:lnSpc>
            </a:pPr>
            <a:r>
              <a:rPr lang="uk" sz="950" dirty="0">
                <a:solidFill>
                  <a:srgbClr val="2D2525"/>
                </a:solidFill>
                <a:latin typeface="Arial"/>
                <a:cs typeface="Arial"/>
              </a:rPr>
              <a:t> Продукти, сертифіковані як веганські, не містять жодних тваринних продуктів, побічних продуктів або похідних і не піддаються тестуванню на тваринах.</a:t>
            </a:r>
            <a:endParaRPr sz="950" dirty="0">
              <a:solidFill>
                <a:srgbClr val="2D2525"/>
              </a:solidFill>
              <a:latin typeface="Arial"/>
              <a:cs typeface="Arial"/>
            </a:endParaRPr>
          </a:p>
        </p:txBody>
      </p:sp>
      <p:sp>
        <p:nvSpPr>
          <p:cNvPr id="7" name="object 7"/>
          <p:cNvSpPr txBox="1"/>
          <p:nvPr/>
        </p:nvSpPr>
        <p:spPr>
          <a:xfrm>
            <a:off x="3666601" y="835645"/>
            <a:ext cx="3486803" cy="5632311"/>
          </a:xfrm>
          <a:prstGeom prst="rect">
            <a:avLst/>
          </a:prstGeom>
        </p:spPr>
        <p:txBody>
          <a:bodyPr vert="horz" wrap="square" lIns="0" tIns="12700" rIns="0" bIns="0" rtlCol="0">
            <a:spAutoFit/>
          </a:bodyPr>
          <a:lstStyle/>
          <a:p>
            <a:pPr marL="38100" rtl="0">
              <a:lnSpc>
                <a:spcPct val="100000"/>
              </a:lnSpc>
              <a:spcBef>
                <a:spcPts val="100"/>
              </a:spcBef>
            </a:pPr>
            <a:r>
              <a:rPr lang="uk" sz="1300" b="0" i="0" u="none" baseline="0" dirty="0">
                <a:solidFill>
                  <a:srgbClr val="2D2525"/>
                </a:solidFill>
                <a:latin typeface="Arial Black"/>
                <a:cs typeface="Arial Black"/>
              </a:rPr>
              <a:t>Відповідальна рецептура у 202</a:t>
            </a:r>
            <a:r>
              <a:rPr lang="en-US" sz="1300" b="0" i="0" u="none" baseline="0" dirty="0">
                <a:solidFill>
                  <a:srgbClr val="2D2525"/>
                </a:solidFill>
                <a:latin typeface="Arial Black"/>
                <a:cs typeface="Arial Black"/>
              </a:rPr>
              <a:t>4</a:t>
            </a:r>
            <a:endParaRPr sz="1300" dirty="0">
              <a:latin typeface="Arial Black"/>
              <a:cs typeface="Arial Black"/>
            </a:endParaRPr>
          </a:p>
          <a:p>
            <a:pPr marL="38100" marR="230504" rtl="0">
              <a:lnSpc>
                <a:spcPct val="100000"/>
              </a:lnSpc>
              <a:spcBef>
                <a:spcPts val="790"/>
              </a:spcBef>
            </a:pPr>
            <a:r>
              <a:rPr lang="uk" sz="950" b="0" i="0" u="none" spc="-10" baseline="0" dirty="0">
                <a:solidFill>
                  <a:srgbClr val="2D2525"/>
                </a:solidFill>
                <a:latin typeface="Arial"/>
                <a:cs typeface="Arial"/>
              </a:rPr>
              <a:t>Відповідальний підхід компанії «Оріфлейм» до розробки формул є ключовим елементом нашої філософії розробки продуктів.</a:t>
            </a:r>
            <a:r>
              <a:rPr lang="uk" sz="950" b="0" i="0" u="none" spc="-20" baseline="0" dirty="0">
                <a:solidFill>
                  <a:srgbClr val="2D2525"/>
                </a:solidFill>
                <a:latin typeface="Arial"/>
                <a:cs typeface="Arial"/>
              </a:rPr>
              <a:t> Ми прагнемо поважати природу та людей, свідомо розробляючи формули, виробляючи продукцію та вносячи значущі зміни, щоб зменшити наш вплив на навколишнє середовище.</a:t>
            </a:r>
            <a:endParaRPr sz="950" dirty="0">
              <a:latin typeface="Arial"/>
              <a:cs typeface="Arial"/>
            </a:endParaRPr>
          </a:p>
          <a:p>
            <a:pPr marL="38100" marR="159385" rtl="0">
              <a:lnSpc>
                <a:spcPct val="100000"/>
              </a:lnSpc>
              <a:spcBef>
                <a:spcPts val="850"/>
              </a:spcBef>
            </a:pPr>
            <a:r>
              <a:rPr lang="uk" sz="950" spc="20" dirty="0">
                <a:solidFill>
                  <a:srgbClr val="2D2525"/>
                </a:solidFill>
                <a:latin typeface="Arial"/>
                <a:cs typeface="Arial"/>
              </a:rPr>
              <a:t>У 2024 році ми досягли нашої мети щодо біорозкладності: 100% усіх випущених продуктів, що потребують змивання, мають біорозкладну </a:t>
            </a:r>
            <a:r>
              <a:rPr lang="uk" sz="950" b="0" i="0" u="none" spc="-40" baseline="0" dirty="0">
                <a:solidFill>
                  <a:srgbClr val="2D2525"/>
                </a:solidFill>
                <a:latin typeface="Arial"/>
                <a:cs typeface="Arial"/>
              </a:rPr>
              <a:t>формулу.</a:t>
            </a:r>
            <a:r>
              <a:rPr lang="uk" sz="950" b="0" i="0" u="none" spc="-40" baseline="30000" dirty="0">
                <a:solidFill>
                  <a:srgbClr val="2D2525"/>
                </a:solidFill>
                <a:latin typeface="Arial"/>
                <a:cs typeface="Arial"/>
              </a:rPr>
              <a:t>1</a:t>
            </a:r>
            <a:endParaRPr sz="950" dirty="0">
              <a:latin typeface="Arial"/>
              <a:cs typeface="Arial"/>
            </a:endParaRPr>
          </a:p>
          <a:p>
            <a:pPr marL="38100" marR="227965" rtl="0">
              <a:lnSpc>
                <a:spcPct val="100000"/>
              </a:lnSpc>
            </a:pPr>
            <a:r>
              <a:rPr lang="uk" sz="950" b="0" i="0" u="none" spc="20" baseline="0" dirty="0">
                <a:solidFill>
                  <a:srgbClr val="2D2525"/>
                </a:solidFill>
                <a:latin typeface="Arial"/>
                <a:cs typeface="Arial"/>
              </a:rPr>
              <a:t>Одним із прикладів є наша лінійка Feminelle, яка була оновлена та перезапущена з мінімум 94% інгредієнтів природного походження, розроблена як біорозкладна</a:t>
            </a:r>
            <a:r>
              <a:rPr lang="uk" sz="950" b="0" i="0" u="none" spc="20" baseline="30000" dirty="0">
                <a:solidFill>
                  <a:srgbClr val="2D2525"/>
                </a:solidFill>
                <a:latin typeface="Arial"/>
                <a:cs typeface="Arial"/>
              </a:rPr>
              <a:t>1</a:t>
            </a:r>
            <a:r>
              <a:rPr lang="uk" sz="950" b="0" i="0" u="none" spc="20" baseline="0" dirty="0">
                <a:solidFill>
                  <a:srgbClr val="2D2525"/>
                </a:solidFill>
                <a:latin typeface="Arial"/>
                <a:cs typeface="Arial"/>
              </a:rPr>
              <a:t> (формули, що змиваються) та упакована в 30-50% перероблену пластикову упаковку.</a:t>
            </a:r>
            <a:r>
              <a:rPr lang="uk" sz="950" b="0" i="0" u="none" spc="-5" baseline="0" dirty="0">
                <a:solidFill>
                  <a:srgbClr val="2D2525"/>
                </a:solidFill>
                <a:latin typeface="Arial"/>
                <a:cs typeface="Arial"/>
              </a:rPr>
              <a:t> Крім того, ми випустили наші капсули Novage+Intense Nourishment Facial Oil і Novage+ Proceuticals 20% Vitamin C, які використовують біорозкладні капсули на рослинній основі і також не містять парабенів та мінеральних олій.</a:t>
            </a:r>
            <a:endParaRPr sz="950" dirty="0">
              <a:latin typeface="Arial"/>
              <a:cs typeface="Arial"/>
            </a:endParaRPr>
          </a:p>
          <a:p>
            <a:pPr marL="38100" marR="229870" rtl="0">
              <a:lnSpc>
                <a:spcPct val="100000"/>
              </a:lnSpc>
              <a:spcBef>
                <a:spcPts val="850"/>
              </a:spcBef>
            </a:pPr>
            <a:r>
              <a:rPr lang="uk" sz="950" b="0" i="0" u="none" spc="-5" baseline="0" dirty="0">
                <a:solidFill>
                  <a:srgbClr val="2D2525"/>
                </a:solidFill>
                <a:latin typeface="Arial"/>
                <a:cs typeface="Arial"/>
              </a:rPr>
              <a:t>Ми продовжуємо прагнути використовувати інгредієнти природного походження, за можливості з метою підвищення ефективності, безпеки та відповідальності наших рецептур.</a:t>
            </a:r>
            <a:r>
              <a:rPr lang="uk" sz="950" b="0" i="0" u="none" spc="-15" baseline="0" dirty="0">
                <a:solidFill>
                  <a:srgbClr val="2D2525"/>
                </a:solidFill>
                <a:latin typeface="Arial"/>
                <a:cs typeface="Arial"/>
              </a:rPr>
              <a:t> У 2024 році 70% наших нових засобів для догляду за шкірою містило щонайменше 90% інгредієнтів природного походження.</a:t>
            </a:r>
            <a:endParaRPr sz="950" dirty="0">
              <a:latin typeface="Arial"/>
              <a:cs typeface="Arial"/>
            </a:endParaRPr>
          </a:p>
          <a:p>
            <a:pPr marL="38100" marR="30480" rtl="0">
              <a:lnSpc>
                <a:spcPct val="100000"/>
              </a:lnSpc>
            </a:pPr>
            <a:r>
              <a:rPr lang="uk" sz="950" b="0" i="0" u="none" spc="-15" baseline="0" dirty="0">
                <a:solidFill>
                  <a:srgbClr val="2D2525"/>
                </a:solidFill>
                <a:latin typeface="Arial"/>
                <a:cs typeface="Arial"/>
              </a:rPr>
              <a:t> Ми додали два нових аромати до нашої культової лінійки багатофункціональних бальзамів Tender Care – олію з перероблених насіння кавуна та органічне какао-масло.</a:t>
            </a:r>
            <a:r>
              <a:rPr lang="uk" sz="950" b="0" i="0" u="none" spc="-10" baseline="0" dirty="0">
                <a:solidFill>
                  <a:srgbClr val="2D2525"/>
                </a:solidFill>
                <a:latin typeface="Arial"/>
                <a:cs typeface="Arial"/>
              </a:rPr>
              <a:t> </a:t>
            </a:r>
            <a:r>
              <a:rPr lang="uk" sz="950" b="0" i="0" u="none" baseline="0" dirty="0">
                <a:solidFill>
                  <a:srgbClr val="2D2525"/>
                </a:solidFill>
                <a:latin typeface="Arial"/>
                <a:cs typeface="Arial"/>
              </a:rPr>
              <a:t>Усі багатофункціональні бальзами Tender Care містять щонайменше 99% </a:t>
            </a:r>
            <a:r>
              <a:rPr lang="uk" sz="950" dirty="0">
                <a:solidFill>
                  <a:srgbClr val="2D2525"/>
                </a:solidFill>
                <a:latin typeface="Arial"/>
                <a:cs typeface="Arial"/>
              </a:rPr>
              <a:t>інгредієнтів природного походження.</a:t>
            </a:r>
            <a:endParaRPr sz="950" dirty="0">
              <a:solidFill>
                <a:srgbClr val="2D2525"/>
              </a:solidFill>
              <a:latin typeface="Arial"/>
              <a:cs typeface="Arial"/>
            </a:endParaRPr>
          </a:p>
          <a:p>
            <a:pPr marL="38100" marR="179070" rtl="0">
              <a:lnSpc>
                <a:spcPct val="100000"/>
              </a:lnSpc>
              <a:spcBef>
                <a:spcPts val="850"/>
              </a:spcBef>
            </a:pPr>
            <a:r>
              <a:rPr lang="uk" sz="950" dirty="0">
                <a:solidFill>
                  <a:srgbClr val="2D2525"/>
                </a:solidFill>
                <a:latin typeface="Arial"/>
                <a:cs typeface="Arial"/>
              </a:rPr>
              <a:t>Наша нова лінійка засобів для догляду за шкірою Wellosophy сертифікована The Vegan SocietyTM. Він містить понад 91%2 інгредієнтів природного походження, включаючи екстракти адаптогенів та</a:t>
            </a:r>
            <a:endParaRPr sz="950" dirty="0">
              <a:solidFill>
                <a:srgbClr val="2D2525"/>
              </a:solidFill>
              <a:latin typeface="Arial"/>
              <a:cs typeface="Arial"/>
            </a:endParaRPr>
          </a:p>
        </p:txBody>
      </p:sp>
      <p:sp>
        <p:nvSpPr>
          <p:cNvPr id="8" name="object 8"/>
          <p:cNvSpPr txBox="1"/>
          <p:nvPr/>
        </p:nvSpPr>
        <p:spPr>
          <a:xfrm>
            <a:off x="3779300" y="6632521"/>
            <a:ext cx="6605905" cy="421640"/>
          </a:xfrm>
          <a:prstGeom prst="rect">
            <a:avLst/>
          </a:prstGeom>
        </p:spPr>
        <p:txBody>
          <a:bodyPr vert="horz" wrap="square" lIns="0" tIns="12700" rIns="0" bIns="0" rtlCol="0">
            <a:spAutoFit/>
          </a:bodyPr>
          <a:lstStyle/>
          <a:p>
            <a:pPr marL="98425" indent="-80645" rtl="0">
              <a:lnSpc>
                <a:spcPct val="100000"/>
              </a:lnSpc>
              <a:spcBef>
                <a:spcPts val="100"/>
              </a:spcBef>
              <a:buAutoNum type="arabicPeriod"/>
              <a:tabLst>
                <a:tab pos="98425" algn="l"/>
              </a:tabLst>
            </a:pPr>
            <a:r>
              <a:rPr lang="uk" sz="650" b="0" i="1" u="none" spc="-50" baseline="0">
                <a:solidFill>
                  <a:srgbClr val="2D2525"/>
                </a:solidFill>
                <a:latin typeface="Arial"/>
                <a:cs typeface="Arial"/>
              </a:rPr>
              <a:t>Щоб підтвердити біорозкладність наших ополіскувачів, нам необхідно, щоб щонайменше 90% інгредієнтів на основі вуглецю були біологічно розкладними відповідно до рекомендацій ОЕСР або аналогічних стандартів.</a:t>
            </a:r>
            <a:endParaRPr sz="650">
              <a:latin typeface="Arial"/>
              <a:cs typeface="Arial"/>
            </a:endParaRPr>
          </a:p>
          <a:p>
            <a:pPr marL="99695" indent="-86995" rtl="0">
              <a:lnSpc>
                <a:spcPct val="100000"/>
              </a:lnSpc>
              <a:buAutoNum type="arabicPeriod"/>
              <a:tabLst>
                <a:tab pos="99695" algn="l"/>
              </a:tabLst>
            </a:pPr>
            <a:r>
              <a:rPr lang="uk" sz="650" b="0" i="1" u="none" spc="25" baseline="0">
                <a:solidFill>
                  <a:srgbClr val="2D2525"/>
                </a:solidFill>
                <a:latin typeface="Arial"/>
                <a:cs typeface="Arial"/>
              </a:rPr>
              <a:t>Винятковий гель-сироватка з 86% інгредієнтів натурального походження</a:t>
            </a:r>
            <a:endParaRPr sz="650">
              <a:latin typeface="Arial"/>
              <a:cs typeface="Arial"/>
            </a:endParaRPr>
          </a:p>
          <a:p>
            <a:pPr marL="102870" indent="-90170" rtl="0">
              <a:lnSpc>
                <a:spcPct val="100000"/>
              </a:lnSpc>
              <a:buAutoNum type="arabicPeriod"/>
              <a:tabLst>
                <a:tab pos="102870" algn="l"/>
              </a:tabLst>
            </a:pPr>
            <a:r>
              <a:rPr lang="uk" sz="650" b="0" i="1" u="none" spc="-25" baseline="0">
                <a:solidFill>
                  <a:srgbClr val="382F2C"/>
                </a:solidFill>
                <a:latin typeface="Arial"/>
                <a:cs typeface="Arial"/>
              </a:rPr>
              <a:t>Упаковка виняткового крему для очей</a:t>
            </a:r>
            <a:endParaRPr sz="650">
              <a:latin typeface="Arial"/>
              <a:cs typeface="Arial"/>
            </a:endParaRPr>
          </a:p>
          <a:p>
            <a:pPr marL="105410" indent="-92710" rtl="0">
              <a:lnSpc>
                <a:spcPct val="100000"/>
              </a:lnSpc>
              <a:buAutoNum type="arabicPeriod"/>
              <a:tabLst>
                <a:tab pos="105410" algn="l"/>
              </a:tabLst>
            </a:pPr>
            <a:r>
              <a:rPr lang="uk" sz="650" b="0" i="1" u="none" spc="-25" baseline="0">
                <a:solidFill>
                  <a:srgbClr val="2D2525"/>
                </a:solidFill>
                <a:latin typeface="Arial"/>
                <a:cs typeface="Arial"/>
              </a:rPr>
              <a:t>Винятковий 1 гель для душу</a:t>
            </a:r>
            <a:endParaRPr sz="650">
              <a:latin typeface="Arial"/>
              <a:cs typeface="Arial"/>
            </a:endParaRPr>
          </a:p>
        </p:txBody>
      </p:sp>
      <p:sp>
        <p:nvSpPr>
          <p:cNvPr id="24" name="object 24"/>
          <p:cNvSpPr txBox="1">
            <a:spLocks noGrp="1"/>
          </p:cNvSpPr>
          <p:nvPr>
            <p:ph type="sldNum" sz="quarter" idx="7"/>
          </p:nvPr>
        </p:nvSpPr>
        <p:spPr>
          <a:prstGeom prst="rect">
            <a:avLst/>
          </a:prstGeom>
        </p:spPr>
        <p:txBody>
          <a:bodyPr vert="horz" wrap="square" lIns="0" tIns="19685" rIns="0" bIns="0" rtlCol="0">
            <a:spAutoFit/>
          </a:bodyPr>
          <a:lstStyle/>
          <a:p>
            <a:pPr marL="38735" algn="l" rtl="0">
              <a:lnSpc>
                <a:spcPct val="100000"/>
              </a:lnSpc>
              <a:spcBef>
                <a:spcPts val="155"/>
              </a:spcBef>
            </a:pPr>
            <a:r>
              <a:rPr lang="uk" b="0" i="0" u="none" spc="-25" baseline="0"/>
              <a:t>49</a:t>
            </a:r>
          </a:p>
        </p:txBody>
      </p:sp>
      <p:sp>
        <p:nvSpPr>
          <p:cNvPr id="11" name="object 69"/>
          <p:cNvSpPr txBox="1">
            <a:spLocks noGrp="1"/>
          </p:cNvSpPr>
          <p:nvPr>
            <p:ph type="ftr" sz="quarter" idx="5"/>
          </p:nvPr>
        </p:nvSpPr>
        <p:spPr>
          <a:xfrm>
            <a:off x="419246" y="7204929"/>
            <a:ext cx="4836761" cy="160300"/>
          </a:xfrm>
          <a:prstGeom prst="rect">
            <a:avLst/>
          </a:prstGeom>
        </p:spPr>
        <p:txBody>
          <a:bodyPr vert="horz" wrap="square" lIns="0" tIns="21590" rIns="0" bIns="0" rtlCol="0">
            <a:spAutoFit/>
          </a:bodyPr>
          <a:lstStyle/>
          <a:p>
            <a:pPr marL="12700" algn="l" rtl="0">
              <a:lnSpc>
                <a:spcPct val="100000"/>
              </a:lnSpc>
              <a:spcBef>
                <a:spcPts val="170"/>
              </a:spcBef>
            </a:pPr>
            <a:r>
              <a:rPr lang="uk" b="0" i="0" u="none" spc="-5" baseline="0" dirty="0"/>
              <a:t>Звіт про сталий розвиток за 2024 рік </a:t>
            </a:r>
            <a:r>
              <a:rPr lang="uk" b="0" i="0" u="none" spc="175" baseline="0" dirty="0">
                <a:latin typeface="Arial"/>
                <a:cs typeface="Arial"/>
              </a:rPr>
              <a:t>|</a:t>
            </a:r>
            <a:r>
              <a:rPr lang="uk" b="0" i="0" u="none" spc="45" baseline="0" dirty="0">
                <a:latin typeface="Arial"/>
                <a:cs typeface="Arial"/>
              </a:rPr>
              <a:t> </a:t>
            </a:r>
            <a:r>
              <a:rPr lang="en-US" dirty="0" err="1">
                <a:latin typeface="Arial"/>
                <a:cs typeface="Arial"/>
              </a:rPr>
              <a:t>Oriflame</a:t>
            </a:r>
            <a:r>
              <a:rPr lang="en-US" spc="45" dirty="0">
                <a:latin typeface="Arial"/>
                <a:cs typeface="Arial"/>
              </a:rPr>
              <a:t> </a:t>
            </a:r>
            <a:r>
              <a:rPr lang="en-US" spc="-10" dirty="0">
                <a:latin typeface="Arial"/>
                <a:cs typeface="Arial"/>
              </a:rPr>
              <a:t>Cosmetics</a:t>
            </a:r>
            <a:endParaRPr lang="uk" b="0" i="0" u="none" spc="-10" baseline="0" dirty="0">
              <a:latin typeface="Arial"/>
              <a:cs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833767"/>
            <a:ext cx="10692130" cy="6726555"/>
            <a:chOff x="0" y="833767"/>
            <a:chExt cx="10692130" cy="6726555"/>
          </a:xfrm>
        </p:grpSpPr>
        <p:pic>
          <p:nvPicPr>
            <p:cNvPr id="3" name="object 3"/>
            <p:cNvPicPr/>
            <p:nvPr/>
          </p:nvPicPr>
          <p:blipFill>
            <a:blip r:embed="rId2" cstate="print"/>
            <a:stretch>
              <a:fillRect/>
            </a:stretch>
          </p:blipFill>
          <p:spPr>
            <a:xfrm>
              <a:off x="7160996" y="839508"/>
              <a:ext cx="3531006" cy="6720497"/>
            </a:xfrm>
            <a:prstGeom prst="rect">
              <a:avLst/>
            </a:prstGeom>
          </p:spPr>
        </p:pic>
        <p:sp>
          <p:nvSpPr>
            <p:cNvPr id="4" name="object 4"/>
            <p:cNvSpPr/>
            <p:nvPr/>
          </p:nvSpPr>
          <p:spPr>
            <a:xfrm>
              <a:off x="0" y="835355"/>
              <a:ext cx="10692130" cy="0"/>
            </a:xfrm>
            <a:custGeom>
              <a:avLst/>
              <a:gdLst/>
              <a:ahLst/>
              <a:cxnLst/>
              <a:rect l="l" t="t" r="r" b="b"/>
              <a:pathLst>
                <a:path w="10692130">
                  <a:moveTo>
                    <a:pt x="0" y="0"/>
                  </a:moveTo>
                  <a:lnTo>
                    <a:pt x="10692003" y="0"/>
                  </a:lnTo>
                </a:path>
              </a:pathLst>
            </a:custGeom>
            <a:ln w="3175">
              <a:solidFill>
                <a:srgbClr val="000000"/>
              </a:solidFill>
            </a:ln>
          </p:spPr>
          <p:txBody>
            <a:bodyPr wrap="square" lIns="0" tIns="0" rIns="0" bIns="0" rtlCol="0"/>
            <a:lstStyle/>
            <a:p>
              <a:endParaRPr/>
            </a:p>
          </p:txBody>
        </p:sp>
      </p:grpSp>
      <p:sp>
        <p:nvSpPr>
          <p:cNvPr id="5" name="object 5"/>
          <p:cNvSpPr txBox="1"/>
          <p:nvPr/>
        </p:nvSpPr>
        <p:spPr>
          <a:xfrm>
            <a:off x="403872" y="946960"/>
            <a:ext cx="3395840" cy="5788764"/>
          </a:xfrm>
          <a:prstGeom prst="rect">
            <a:avLst/>
          </a:prstGeom>
        </p:spPr>
        <p:txBody>
          <a:bodyPr vert="horz" wrap="square" lIns="0" tIns="12700" rIns="0" bIns="0" rtlCol="0">
            <a:spAutoFit/>
          </a:bodyPr>
          <a:lstStyle/>
          <a:p>
            <a:pPr marL="38100" rtl="0">
              <a:lnSpc>
                <a:spcPct val="100000"/>
              </a:lnSpc>
              <a:spcBef>
                <a:spcPts val="100"/>
              </a:spcBef>
            </a:pPr>
            <a:r>
              <a:rPr lang="uk" sz="1300" b="0" i="0" u="none" dirty="0">
                <a:solidFill>
                  <a:srgbClr val="2D2525"/>
                </a:solidFill>
                <a:latin typeface="Arial Black"/>
                <a:cs typeface="Arial Black"/>
              </a:rPr>
              <a:t>Інновації</a:t>
            </a:r>
            <a:endParaRPr sz="1300" dirty="0">
              <a:latin typeface="Arial Black"/>
              <a:cs typeface="Arial Black"/>
            </a:endParaRPr>
          </a:p>
          <a:p>
            <a:pPr marL="38100" marR="81280" rtl="0">
              <a:lnSpc>
                <a:spcPct val="100000"/>
              </a:lnSpc>
              <a:spcBef>
                <a:spcPts val="790"/>
              </a:spcBef>
            </a:pPr>
            <a:r>
              <a:rPr lang="uk" sz="950" b="0" i="0" u="none" spc="-25" baseline="0" dirty="0">
                <a:solidFill>
                  <a:srgbClr val="2D2525"/>
                </a:solidFill>
                <a:latin typeface="Arial"/>
                <a:cs typeface="Arial"/>
              </a:rPr>
              <a:t>Компанія «Оріфлейм» приділяє особливу увагу інноваціям у розробці нашої продукції.</a:t>
            </a:r>
            <a:r>
              <a:rPr lang="uk" sz="950" b="0" i="0" u="none" spc="-5" baseline="0" dirty="0">
                <a:solidFill>
                  <a:srgbClr val="2D2525"/>
                </a:solidFill>
                <a:latin typeface="Arial"/>
                <a:cs typeface="Arial"/>
              </a:rPr>
              <a:t>Одним із напрямків наших досліджень є «зелена» наука, яка дозволяє </a:t>
            </a:r>
            <a:r>
              <a:rPr lang="uk" sz="950" spc="-25" dirty="0">
                <a:solidFill>
                  <a:srgbClr val="2D2525"/>
                </a:solidFill>
                <a:latin typeface="Arial"/>
                <a:cs typeface="Arial"/>
              </a:rPr>
              <a:t>нам реалізовувати нашу філософію розробки продукції та стратегічні наміри, включаючи сталий розвиток. Вивчаючи можливості «зеленої» науки, ми можемо знайти нові способи зменшення впливу на клімат у процесі розробки та виробництва нашої продукції.</a:t>
            </a:r>
            <a:endParaRPr sz="950" spc="-25" dirty="0">
              <a:solidFill>
                <a:srgbClr val="2D2525"/>
              </a:solidFill>
              <a:latin typeface="Arial"/>
              <a:cs typeface="Arial"/>
            </a:endParaRPr>
          </a:p>
          <a:p>
            <a:pPr marL="38100" marR="128905" rtl="0">
              <a:lnSpc>
                <a:spcPct val="100000"/>
              </a:lnSpc>
              <a:spcBef>
                <a:spcPts val="850"/>
              </a:spcBef>
            </a:pPr>
            <a:r>
              <a:rPr lang="uk" sz="950" spc="-25" dirty="0">
                <a:solidFill>
                  <a:srgbClr val="2D2525"/>
                </a:solidFill>
                <a:latin typeface="Arial"/>
                <a:cs typeface="Arial"/>
              </a:rPr>
              <a:t>Ми прагнемо використовувати інгредієнти, створені з</a:t>
            </a:r>
            <a:r>
              <a:rPr lang="uk" sz="950" b="0" i="0" u="none" spc="-5" baseline="0" dirty="0">
                <a:solidFill>
                  <a:srgbClr val="2D2525"/>
                </a:solidFill>
                <a:latin typeface="Arial"/>
                <a:cs typeface="Arial"/>
              </a:rPr>
              <a:t>а допомогою інноваційних та ресурсоефективних процесів.</a:t>
            </a:r>
            <a:r>
              <a:rPr lang="uk" sz="950" b="0" i="0" u="none" spc="5" baseline="0" dirty="0">
                <a:solidFill>
                  <a:srgbClr val="2D2525"/>
                </a:solidFill>
                <a:latin typeface="Arial"/>
                <a:cs typeface="Arial"/>
              </a:rPr>
              <a:t> Прикладами для 2024 року є екстракти з вторинної переробки в нашій серії Love Nature Up-Loved та багатофункціональний бальзам Tender Care Watermelon, а також натуральна олія з мікроводоростей, створена за допомогою біотехнологій, в продуктах Giordani Gold Iconic Lip Elixir.</a:t>
            </a:r>
            <a:endParaRPr sz="950" dirty="0">
              <a:latin typeface="Arial"/>
              <a:cs typeface="Arial"/>
            </a:endParaRPr>
          </a:p>
          <a:p>
            <a:pPr marL="65405" rtl="0">
              <a:lnSpc>
                <a:spcPct val="100000"/>
              </a:lnSpc>
              <a:spcBef>
                <a:spcPts val="910"/>
              </a:spcBef>
            </a:pPr>
            <a:r>
              <a:rPr lang="uk" sz="1300" b="0" i="0" u="none" baseline="0" dirty="0">
                <a:solidFill>
                  <a:srgbClr val="2D2525"/>
                </a:solidFill>
                <a:latin typeface="Arial Black"/>
                <a:cs typeface="Arial Black"/>
              </a:rPr>
              <a:t>Добробут тварин</a:t>
            </a:r>
            <a:endParaRPr sz="1300" dirty="0">
              <a:latin typeface="Arial Black"/>
              <a:cs typeface="Arial Black"/>
            </a:endParaRPr>
          </a:p>
          <a:p>
            <a:pPr marL="38100" marR="129539" rtl="0">
              <a:lnSpc>
                <a:spcPct val="100000"/>
              </a:lnSpc>
              <a:spcBef>
                <a:spcPts val="790"/>
              </a:spcBef>
            </a:pPr>
            <a:r>
              <a:rPr lang="uk" sz="950" spc="5" dirty="0">
                <a:solidFill>
                  <a:srgbClr val="2D2525"/>
                </a:solidFill>
                <a:latin typeface="Arial"/>
                <a:cs typeface="Arial"/>
              </a:rPr>
              <a:t>Компанія «Оріфлейм» ніколи не тестувала свою продукцію або інгредієнти на тваринах на жодному етапі розробки.</a:t>
            </a:r>
            <a:r>
              <a:rPr lang="en-US" sz="950" spc="5" dirty="0">
                <a:solidFill>
                  <a:srgbClr val="2D2525"/>
                </a:solidFill>
                <a:latin typeface="Arial"/>
                <a:cs typeface="Arial"/>
              </a:rPr>
              <a:t> </a:t>
            </a:r>
            <a:r>
              <a:rPr lang="uk" sz="950" spc="5" dirty="0">
                <a:solidFill>
                  <a:srgbClr val="2D2525"/>
                </a:solidFill>
                <a:latin typeface="Arial"/>
                <a:cs typeface="Arial"/>
              </a:rPr>
              <a:t>Ми завжди були прихильниками альтернативних методів тестування без участі тварин, і ми залишаємося прихильниками цієї позиції і сьогодні. Ми вважаємо, що безпечність косметичної продукції може бути підтверджена за допомогою всебічної перевірки, без необхідності тестування на тваринах.</a:t>
            </a:r>
            <a:endParaRPr sz="950" spc="5" dirty="0">
              <a:solidFill>
                <a:srgbClr val="2D2525"/>
              </a:solidFill>
              <a:latin typeface="Arial"/>
              <a:cs typeface="Arial"/>
            </a:endParaRPr>
          </a:p>
          <a:p>
            <a:pPr marL="38100" marR="30480" rtl="0">
              <a:lnSpc>
                <a:spcPct val="100000"/>
              </a:lnSpc>
              <a:spcBef>
                <a:spcPts val="850"/>
              </a:spcBef>
            </a:pPr>
            <a:r>
              <a:rPr lang="uk" sz="950" b="0" i="0" u="none" baseline="0" dirty="0">
                <a:solidFill>
                  <a:srgbClr val="2D2525"/>
                </a:solidFill>
                <a:latin typeface="Arial"/>
                <a:cs typeface="Arial"/>
              </a:rPr>
              <a:t>Після 2023 року жодна косметична продукція «Оріфлейм» не піддавалась і не буде піддаватись тестуванню на тваринах місцевими органами влади перед запуском у продаж.</a:t>
            </a:r>
            <a:r>
              <a:rPr lang="en-US" sz="950" b="0" i="0" u="none" baseline="0" dirty="0">
                <a:solidFill>
                  <a:srgbClr val="2D2525"/>
                </a:solidFill>
                <a:latin typeface="Arial"/>
                <a:cs typeface="Arial"/>
              </a:rPr>
              <a:t> </a:t>
            </a:r>
            <a:r>
              <a:rPr lang="uk" sz="950" b="0" i="0" u="none" spc="-40" baseline="0" dirty="0">
                <a:solidFill>
                  <a:srgbClr val="2D2525"/>
                </a:solidFill>
                <a:latin typeface="Arial"/>
                <a:cs typeface="Arial"/>
              </a:rPr>
              <a:t>Ми продовжимо співпрацювати з галузевими форумами та органами влади в усіх країнах, де ми продаємо нашу косметичну продукцію, щоб забезпечити більш гуманний та етичний підхід до оцінки безпеки в усьому світі.</a:t>
            </a:r>
            <a:r>
              <a:rPr lang="uk" sz="950" b="0" i="0" u="none" spc="-20" baseline="0" dirty="0">
                <a:solidFill>
                  <a:srgbClr val="2D2525"/>
                </a:solidFill>
                <a:latin typeface="Arial"/>
                <a:cs typeface="Arial"/>
              </a:rPr>
              <a:t> Протягом 2024 року ми були частиною глобального консорціуму (ICCS</a:t>
            </a:r>
            <a:r>
              <a:rPr lang="uk" sz="950" b="0" i="0" u="none" spc="-20" baseline="30000" dirty="0">
                <a:solidFill>
                  <a:srgbClr val="2D2525"/>
                </a:solidFill>
                <a:latin typeface="Arial"/>
                <a:cs typeface="Arial"/>
              </a:rPr>
              <a:t>1</a:t>
            </a:r>
            <a:r>
              <a:rPr lang="uk" sz="950" b="0" i="0" u="none" spc="-20" baseline="0" dirty="0">
                <a:solidFill>
                  <a:srgbClr val="2D2525"/>
                </a:solidFill>
                <a:latin typeface="Arial"/>
                <a:cs typeface="Arial"/>
              </a:rPr>
              <a:t>), місія якого полягає</a:t>
            </a:r>
            <a:endParaRPr sz="950" dirty="0">
              <a:latin typeface="Arial"/>
              <a:cs typeface="Arial"/>
            </a:endParaRPr>
          </a:p>
        </p:txBody>
      </p:sp>
      <p:sp>
        <p:nvSpPr>
          <p:cNvPr id="6" name="object 6"/>
          <p:cNvSpPr txBox="1"/>
          <p:nvPr/>
        </p:nvSpPr>
        <p:spPr>
          <a:xfrm>
            <a:off x="438856" y="6827880"/>
            <a:ext cx="5898443" cy="120546"/>
          </a:xfrm>
          <a:prstGeom prst="rect">
            <a:avLst/>
          </a:prstGeom>
        </p:spPr>
        <p:txBody>
          <a:bodyPr vert="horz" wrap="square" lIns="0" tIns="12700" rIns="0" bIns="0" rtlCol="0">
            <a:spAutoFit/>
          </a:bodyPr>
          <a:lstStyle/>
          <a:p>
            <a:pPr marL="12700" rtl="0">
              <a:lnSpc>
                <a:spcPct val="100000"/>
              </a:lnSpc>
              <a:spcBef>
                <a:spcPts val="100"/>
              </a:spcBef>
            </a:pPr>
            <a:r>
              <a:rPr lang="uk" sz="700" b="0" i="1" u="none" spc="-85" baseline="0" dirty="0">
                <a:solidFill>
                  <a:srgbClr val="2D2525"/>
                </a:solidFill>
                <a:latin typeface="Arial"/>
                <a:cs typeface="Arial"/>
              </a:rPr>
              <a:t>1.</a:t>
            </a:r>
            <a:r>
              <a:rPr lang="uk" sz="700" b="0" i="1" u="none" spc="35" baseline="0" dirty="0">
                <a:solidFill>
                  <a:srgbClr val="2D2525"/>
                </a:solidFill>
                <a:latin typeface="Arial"/>
                <a:cs typeface="Arial"/>
              </a:rPr>
              <a:t> </a:t>
            </a:r>
            <a:r>
              <a:rPr lang="uk" sz="700" b="0" i="1" u="none" baseline="0" dirty="0">
                <a:solidFill>
                  <a:srgbClr val="2D2525"/>
                </a:solidFill>
                <a:latin typeface="Arial"/>
                <a:cs typeface="Arial"/>
              </a:rPr>
              <a:t>Міжнародна співпраця з </a:t>
            </a:r>
            <a:r>
              <a:rPr lang="uk-UA" sz="700" b="0" i="1" u="none" baseline="0" dirty="0">
                <a:solidFill>
                  <a:srgbClr val="2D2525"/>
                </a:solidFill>
                <a:latin typeface="Arial"/>
                <a:cs typeface="Arial"/>
              </a:rPr>
              <a:t>питань</a:t>
            </a:r>
            <a:r>
              <a:rPr lang="en-US" sz="700" b="0" i="1" u="none" baseline="0" dirty="0">
                <a:solidFill>
                  <a:srgbClr val="2D2525"/>
                </a:solidFill>
                <a:latin typeface="Arial"/>
                <a:cs typeface="Arial"/>
              </a:rPr>
              <a:t> </a:t>
            </a:r>
            <a:r>
              <a:rPr lang="uk" sz="700" b="0" i="1" u="none" baseline="0" dirty="0">
                <a:solidFill>
                  <a:srgbClr val="2D2525"/>
                </a:solidFill>
                <a:latin typeface="Arial"/>
                <a:cs typeface="Arial"/>
              </a:rPr>
              <a:t>безпеки косметики, яка має на меті сприяти прийняттю науки, що не використовує тварин</a:t>
            </a:r>
            <a:endParaRPr sz="700" dirty="0">
              <a:latin typeface="Arial"/>
              <a:cs typeface="Arial"/>
            </a:endParaRPr>
          </a:p>
        </p:txBody>
      </p:sp>
      <p:sp>
        <p:nvSpPr>
          <p:cNvPr id="7" name="object 7"/>
          <p:cNvSpPr txBox="1"/>
          <p:nvPr/>
        </p:nvSpPr>
        <p:spPr>
          <a:xfrm>
            <a:off x="3799840" y="946960"/>
            <a:ext cx="3223262" cy="5768246"/>
          </a:xfrm>
          <a:prstGeom prst="rect">
            <a:avLst/>
          </a:prstGeom>
        </p:spPr>
        <p:txBody>
          <a:bodyPr vert="horz" wrap="square" lIns="0" tIns="12700" rIns="0" bIns="0" rtlCol="0">
            <a:spAutoFit/>
          </a:bodyPr>
          <a:lstStyle/>
          <a:p>
            <a:pPr marL="12700" marR="95250" algn="l" rtl="0">
              <a:lnSpc>
                <a:spcPct val="100000"/>
              </a:lnSpc>
              <a:spcBef>
                <a:spcPts val="100"/>
              </a:spcBef>
            </a:pPr>
            <a:r>
              <a:rPr lang="uk" sz="950" b="0" i="0" u="none" baseline="0" dirty="0">
                <a:solidFill>
                  <a:srgbClr val="2D2525"/>
                </a:solidFill>
                <a:latin typeface="Arial"/>
                <a:cs typeface="Arial"/>
              </a:rPr>
              <a:t>у просуванні розвитку методів тестування безпеки косметичних інгредієнтів та продуктів без використання тварин, а також у співпраці з органами влади по всьому світу з метою припинення випробувань на тваринах.</a:t>
            </a:r>
            <a:endParaRPr sz="950" dirty="0">
              <a:latin typeface="Arial"/>
              <a:cs typeface="Arial"/>
            </a:endParaRPr>
          </a:p>
          <a:p>
            <a:pPr marL="12700" rtl="0">
              <a:lnSpc>
                <a:spcPct val="100000"/>
              </a:lnSpc>
            </a:pPr>
            <a:r>
              <a:rPr lang="uk" sz="950" b="0" i="0" u="none" spc="-30" baseline="0" dirty="0">
                <a:solidFill>
                  <a:srgbClr val="2D2525"/>
                </a:solidFill>
                <a:latin typeface="Arial"/>
                <a:cs typeface="Arial"/>
              </a:rPr>
              <a:t>Ми оцінюємо використання похідних та побічних продуктів тваринного походження у наших продуктах та ланцюжку постачання. </a:t>
            </a:r>
            <a:r>
              <a:rPr lang="uk" sz="950" b="0" i="0" u="none" spc="-5" baseline="0" dirty="0">
                <a:solidFill>
                  <a:srgbClr val="2D2525"/>
                </a:solidFill>
                <a:latin typeface="Arial"/>
                <a:cs typeface="Arial"/>
              </a:rPr>
              <a:t> Ми прагнемо забезпечити прозорість щодо походження цих інгредієнтів у наших продуктах і вважаємо, що споживачі повинні мати доступ до інформації, яка дозволяє їм приймати обґрунтовані рішення.</a:t>
            </a:r>
            <a:endParaRPr sz="950" dirty="0">
              <a:latin typeface="Arial"/>
              <a:cs typeface="Arial"/>
            </a:endParaRPr>
          </a:p>
          <a:p>
            <a:pPr marL="12700" marR="92710" rtl="0">
              <a:lnSpc>
                <a:spcPct val="100000"/>
              </a:lnSpc>
              <a:spcBef>
                <a:spcPts val="850"/>
              </a:spcBef>
            </a:pPr>
            <a:r>
              <a:rPr lang="uk" sz="950" b="0" i="0" u="none" spc="-15" baseline="0" dirty="0">
                <a:solidFill>
                  <a:srgbClr val="2D2525"/>
                </a:solidFill>
                <a:latin typeface="Arial"/>
                <a:cs typeface="Arial"/>
              </a:rPr>
              <a:t>Ми використовуємо в косметичній продукції лише побічні продукти тваринного походження, такі як бджолиний віск і мед, ланолін (віск, який отримують при промивці овечої шерсті) та молочні продукти.</a:t>
            </a:r>
            <a:endParaRPr sz="950" dirty="0">
              <a:latin typeface="Arial"/>
              <a:cs typeface="Arial"/>
            </a:endParaRPr>
          </a:p>
          <a:p>
            <a:pPr marL="12700" marR="107314" rtl="0">
              <a:lnSpc>
                <a:spcPct val="100000"/>
              </a:lnSpc>
              <a:spcBef>
                <a:spcPts val="850"/>
              </a:spcBef>
            </a:pPr>
            <a:r>
              <a:rPr lang="uk" sz="950" b="0" i="0" u="none" baseline="0" dirty="0">
                <a:solidFill>
                  <a:srgbClr val="2D2525"/>
                </a:solidFill>
                <a:latin typeface="Arial"/>
                <a:cs typeface="Arial"/>
              </a:rPr>
              <a:t> У наших харчових продуктах ми використовуємо рибний желатин, яйця та риб'ячий жир із стійких запасів, сертифікованих Friend of The Sea. Ми також використовуємо побічні продукти тваринного походження, такі як сироватковий білок/порошок та колаген великої рогатої худоби (в одному продукті, випущеному в Китаї, та в нашій лінійці продуктів Personal Nutritional, яка була випробувана в Іспанії протягом 2024 року). </a:t>
            </a:r>
            <a:r>
              <a:rPr lang="uk" sz="950" b="0" i="0" u="none" spc="-20" baseline="0" dirty="0">
                <a:solidFill>
                  <a:srgbClr val="2D2525"/>
                </a:solidFill>
                <a:latin typeface="Arial"/>
                <a:cs typeface="Arial"/>
              </a:rPr>
              <a:t>Хоча ці інгредієнти мають функціональні та поживні переваги, ми усвідомлюємо важливість мінімізації їхнього впливу на навколишнє середовище та суспільство, а також забезпечення гуманного походження.</a:t>
            </a:r>
            <a:endParaRPr sz="950" dirty="0">
              <a:latin typeface="Arial"/>
              <a:cs typeface="Arial"/>
            </a:endParaRPr>
          </a:p>
          <a:p>
            <a:pPr marL="12700" marR="5080" rtl="0">
              <a:lnSpc>
                <a:spcPct val="100000"/>
              </a:lnSpc>
              <a:spcBef>
                <a:spcPts val="850"/>
              </a:spcBef>
            </a:pPr>
            <a:r>
              <a:rPr lang="uk" sz="950" b="0" i="0" u="none" spc="5" baseline="0" dirty="0">
                <a:solidFill>
                  <a:srgbClr val="2D2525"/>
                </a:solidFill>
                <a:latin typeface="Arial"/>
                <a:cs typeface="Arial"/>
              </a:rPr>
              <a:t>Надалі ми зобов'язуємося постійно оцінювати наші практики постачання, шукати альтернативи та працювати над зменшенням екологічного сліду наших продуктів.</a:t>
            </a:r>
            <a:r>
              <a:rPr lang="uk" sz="950" b="0" i="0" u="none" spc="-10" baseline="0" dirty="0">
                <a:solidFill>
                  <a:srgbClr val="2D2525"/>
                </a:solidFill>
                <a:latin typeface="Arial"/>
                <a:cs typeface="Arial"/>
              </a:rPr>
              <a:t> Наша мета – створити більш стале майбутнє, де побічні продукти тваринного походження використовуються відповідально і, за можливості, замінюються більш стійкими альтернативами.</a:t>
            </a:r>
            <a:endParaRPr sz="950" dirty="0">
              <a:latin typeface="Arial"/>
              <a:cs typeface="Arial"/>
            </a:endParaRPr>
          </a:p>
        </p:txBody>
      </p:sp>
      <p:sp>
        <p:nvSpPr>
          <p:cNvPr id="8" name="object 8"/>
          <p:cNvSpPr/>
          <p:nvPr/>
        </p:nvSpPr>
        <p:spPr>
          <a:xfrm>
            <a:off x="0" y="453199"/>
            <a:ext cx="10692130" cy="0"/>
          </a:xfrm>
          <a:custGeom>
            <a:avLst/>
            <a:gdLst/>
            <a:ahLst/>
            <a:cxnLst/>
            <a:rect l="l" t="t" r="r" b="b"/>
            <a:pathLst>
              <a:path w="10692130">
                <a:moveTo>
                  <a:pt x="10692003" y="0"/>
                </a:moveTo>
                <a:lnTo>
                  <a:pt x="0" y="0"/>
                </a:lnTo>
              </a:path>
            </a:pathLst>
          </a:custGeom>
          <a:ln w="3175">
            <a:solidFill>
              <a:srgbClr val="000000"/>
            </a:solidFill>
          </a:ln>
        </p:spPr>
        <p:txBody>
          <a:bodyPr wrap="square" lIns="0" tIns="0" rIns="0" bIns="0" rtlCol="0"/>
          <a:lstStyle/>
          <a:p>
            <a:endParaRPr/>
          </a:p>
        </p:txBody>
      </p:sp>
      <p:sp>
        <p:nvSpPr>
          <p:cNvPr id="24" name="object 24"/>
          <p:cNvSpPr txBox="1">
            <a:spLocks noGrp="1"/>
          </p:cNvSpPr>
          <p:nvPr>
            <p:ph type="sldNum" sz="quarter" idx="7"/>
          </p:nvPr>
        </p:nvSpPr>
        <p:spPr>
          <a:prstGeom prst="rect">
            <a:avLst/>
          </a:prstGeom>
        </p:spPr>
        <p:txBody>
          <a:bodyPr vert="horz" wrap="square" lIns="0" tIns="19685" rIns="0" bIns="0" rtlCol="0">
            <a:spAutoFit/>
          </a:bodyPr>
          <a:lstStyle/>
          <a:p>
            <a:pPr marL="38735" algn="l" rtl="0">
              <a:lnSpc>
                <a:spcPct val="100000"/>
              </a:lnSpc>
              <a:spcBef>
                <a:spcPts val="155"/>
              </a:spcBef>
            </a:pPr>
            <a:r>
              <a:rPr lang="uk" b="0" i="0" u="none" spc="-25" baseline="0"/>
              <a:t>50</a:t>
            </a:r>
          </a:p>
        </p:txBody>
      </p:sp>
      <p:sp>
        <p:nvSpPr>
          <p:cNvPr id="11" name="object 69"/>
          <p:cNvSpPr txBox="1">
            <a:spLocks noGrp="1"/>
          </p:cNvSpPr>
          <p:nvPr>
            <p:ph type="ftr" sz="quarter" idx="5"/>
          </p:nvPr>
        </p:nvSpPr>
        <p:spPr>
          <a:xfrm>
            <a:off x="419246" y="7204929"/>
            <a:ext cx="4836761" cy="160300"/>
          </a:xfrm>
          <a:prstGeom prst="rect">
            <a:avLst/>
          </a:prstGeom>
        </p:spPr>
        <p:txBody>
          <a:bodyPr vert="horz" wrap="square" lIns="0" tIns="21590" rIns="0" bIns="0" rtlCol="0">
            <a:spAutoFit/>
          </a:bodyPr>
          <a:lstStyle/>
          <a:p>
            <a:pPr marL="12700" algn="l" rtl="0">
              <a:lnSpc>
                <a:spcPct val="100000"/>
              </a:lnSpc>
              <a:spcBef>
                <a:spcPts val="170"/>
              </a:spcBef>
            </a:pPr>
            <a:r>
              <a:rPr lang="uk" b="0" i="0" u="none" spc="-5" baseline="0" dirty="0"/>
              <a:t>Звіт про сталий розвиток за 2024 рік </a:t>
            </a:r>
            <a:r>
              <a:rPr lang="uk" b="0" i="0" u="none" spc="175" baseline="0" dirty="0">
                <a:latin typeface="Arial"/>
                <a:cs typeface="Arial"/>
              </a:rPr>
              <a:t>|</a:t>
            </a:r>
            <a:r>
              <a:rPr lang="uk" b="0" i="0" u="none" spc="45" baseline="0" dirty="0">
                <a:latin typeface="Arial"/>
                <a:cs typeface="Arial"/>
              </a:rPr>
              <a:t> </a:t>
            </a:r>
            <a:r>
              <a:rPr lang="en-US" dirty="0" err="1">
                <a:latin typeface="Arial"/>
                <a:cs typeface="Arial"/>
              </a:rPr>
              <a:t>Oriflame</a:t>
            </a:r>
            <a:r>
              <a:rPr lang="en-US" spc="45" dirty="0">
                <a:latin typeface="Arial"/>
                <a:cs typeface="Arial"/>
              </a:rPr>
              <a:t> </a:t>
            </a:r>
            <a:r>
              <a:rPr lang="en-US" spc="-10" dirty="0">
                <a:latin typeface="Arial"/>
                <a:cs typeface="Arial"/>
              </a:rPr>
              <a:t>Cosmetics</a:t>
            </a:r>
            <a:endParaRPr lang="uk" b="0" i="0" u="none" spc="-10" baseline="0" dirty="0">
              <a:latin typeface="Arial"/>
              <a:cs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379096" y="1032618"/>
            <a:ext cx="2461260" cy="628377"/>
          </a:xfrm>
          <a:prstGeom prst="rect">
            <a:avLst/>
          </a:prstGeom>
        </p:spPr>
        <p:txBody>
          <a:bodyPr vert="horz" wrap="square" lIns="0" tIns="12700" rIns="0" bIns="0" rtlCol="0">
            <a:spAutoFit/>
          </a:bodyPr>
          <a:lstStyle/>
          <a:p>
            <a:pPr marL="12700" marR="5080" rtl="0">
              <a:lnSpc>
                <a:spcPct val="100000"/>
              </a:lnSpc>
              <a:spcBef>
                <a:spcPts val="100"/>
              </a:spcBef>
            </a:pPr>
            <a:r>
              <a:rPr lang="uk" sz="1000" b="0" i="0" u="none" dirty="0">
                <a:solidFill>
                  <a:srgbClr val="2D2525"/>
                </a:solidFill>
                <a:latin typeface="Arial Black"/>
                <a:cs typeface="Arial Black"/>
              </a:rPr>
              <a:t>Частка доходу від продукції, що містить інгредієнти зі списку особливо небезпечних речовин Регламенту REACH</a:t>
            </a:r>
            <a:endParaRPr sz="1000" dirty="0">
              <a:latin typeface="Arial Black"/>
              <a:cs typeface="Arial Black"/>
            </a:endParaRPr>
          </a:p>
        </p:txBody>
      </p:sp>
      <p:sp>
        <p:nvSpPr>
          <p:cNvPr id="3" name="object 3"/>
          <p:cNvSpPr txBox="1"/>
          <p:nvPr/>
        </p:nvSpPr>
        <p:spPr>
          <a:xfrm>
            <a:off x="384559" y="892657"/>
            <a:ext cx="3282851" cy="6363280"/>
          </a:xfrm>
          <a:prstGeom prst="rect">
            <a:avLst/>
          </a:prstGeom>
        </p:spPr>
        <p:txBody>
          <a:bodyPr vert="horz" wrap="square" lIns="0" tIns="12700" rIns="0" bIns="0" rtlCol="0">
            <a:spAutoFit/>
          </a:bodyPr>
          <a:lstStyle/>
          <a:p>
            <a:pPr marL="38100" rtl="0">
              <a:lnSpc>
                <a:spcPct val="100000"/>
              </a:lnSpc>
              <a:spcBef>
                <a:spcPts val="100"/>
              </a:spcBef>
            </a:pPr>
            <a:r>
              <a:rPr lang="uk" sz="1300" b="0" i="0" u="none" dirty="0">
                <a:solidFill>
                  <a:srgbClr val="2D2525"/>
                </a:solidFill>
                <a:latin typeface="Arial Black"/>
                <a:cs typeface="Arial Black"/>
              </a:rPr>
              <a:t>Аксесуари</a:t>
            </a:r>
            <a:endParaRPr sz="1300" dirty="0">
              <a:latin typeface="Arial Black"/>
              <a:cs typeface="Arial Black"/>
            </a:endParaRPr>
          </a:p>
          <a:p>
            <a:pPr marL="38100" marR="70485" rtl="0">
              <a:lnSpc>
                <a:spcPct val="100000"/>
              </a:lnSpc>
              <a:spcBef>
                <a:spcPts val="790"/>
              </a:spcBef>
            </a:pPr>
            <a:r>
              <a:rPr lang="uk" sz="950" b="0" i="0" u="none" spc="-20" baseline="0" dirty="0">
                <a:solidFill>
                  <a:srgbClr val="2D2525"/>
                </a:solidFill>
                <a:latin typeface="Arial"/>
                <a:cs typeface="Arial"/>
              </a:rPr>
              <a:t>Ми розробляємо та створюємо наші аксесуари відповідно до тієї ж філософії розробки продуктів, яка лежить в основі всіх наших продуктів: ефективність, безпека та відповідальність.</a:t>
            </a:r>
            <a:r>
              <a:rPr lang="uk" sz="950" b="0" i="0" u="none" spc="-25" baseline="0" dirty="0">
                <a:solidFill>
                  <a:srgbClr val="2D2525"/>
                </a:solidFill>
                <a:latin typeface="Arial"/>
                <a:cs typeface="Arial"/>
              </a:rPr>
              <a:t> Ми постійно прагнемо виготовляти аксесуари з матеріалів, які відповідають цим трьом принципам, враховуючи матеріали, які можуть мати негативний вплив на навколишнє середовище або суспільство, завжди гарантуючи, що матеріали, які ми використовуємо, не походять з джерел або матеріалів, що знаходяться під загрозою зникнення, і ніколи не використовуючи матеріали тваринного походження.</a:t>
            </a:r>
            <a:endParaRPr sz="950" dirty="0">
              <a:latin typeface="Arial"/>
              <a:cs typeface="Arial"/>
            </a:endParaRPr>
          </a:p>
          <a:p>
            <a:pPr marL="38100" marR="160020" rtl="0">
              <a:lnSpc>
                <a:spcPct val="100000"/>
              </a:lnSpc>
              <a:spcBef>
                <a:spcPts val="850"/>
              </a:spcBef>
            </a:pPr>
            <a:r>
              <a:rPr lang="uk" sz="950" b="0" i="0" u="none" spc="-50" baseline="0" dirty="0">
                <a:solidFill>
                  <a:srgbClr val="2D2525"/>
                </a:solidFill>
                <a:latin typeface="Arial"/>
                <a:cs typeface="Arial"/>
              </a:rPr>
              <a:t>У 2024 році ми продовжили сертифікацію відповідних продуктів у The </a:t>
            </a:r>
            <a:r>
              <a:rPr lang="uk" sz="950" spc="-25" dirty="0">
                <a:solidFill>
                  <a:srgbClr val="2D2525"/>
                </a:solidFill>
                <a:latin typeface="Arial"/>
                <a:cs typeface="Arial"/>
              </a:rPr>
              <a:t>Vegan SocietyTM, включаючи ряд засобів для догляду за шкірою та подвійну щітку для тіла. Ми використовуємо натуральні матеріали, за можливості, і випустили два конжакових спонжа, виготовлених з натуральних та біорозкладних матеріалів, які призначені для очищення та відлущування, що залишають шкіру м'якою та чистою.</a:t>
            </a:r>
            <a:endParaRPr sz="950" spc="-25" dirty="0">
              <a:solidFill>
                <a:srgbClr val="2D2525"/>
              </a:solidFill>
              <a:latin typeface="Arial"/>
              <a:cs typeface="Arial"/>
            </a:endParaRPr>
          </a:p>
          <a:p>
            <a:pPr marL="38100" marR="30480" rtl="0">
              <a:lnSpc>
                <a:spcPct val="100000"/>
              </a:lnSpc>
              <a:spcBef>
                <a:spcPts val="850"/>
              </a:spcBef>
            </a:pPr>
            <a:r>
              <a:rPr lang="uk" sz="950" b="0" i="0" u="none" spc="-60" baseline="0" dirty="0">
                <a:solidFill>
                  <a:srgbClr val="2D2525"/>
                </a:solidFill>
                <a:latin typeface="Arial"/>
                <a:cs typeface="Arial"/>
              </a:rPr>
              <a:t>Ми активно збільшуємо використання перероблених матеріалів, включаючи продукти, виготовлені з 100% перероблених матеріалів, а саме душові мочалки та пов'язку для догляду за шкірою. </a:t>
            </a:r>
            <a:r>
              <a:rPr lang="uk" sz="950" b="0" i="0" u="none" spc="-40" baseline="0" dirty="0">
                <a:solidFill>
                  <a:srgbClr val="2D2525"/>
                </a:solidFill>
                <a:latin typeface="Arial"/>
                <a:cs typeface="Arial"/>
              </a:rPr>
              <a:t>Ми також включили 50% переробленого матеріалу в пластикові компоненти нашого набору для брів та обличчя, пилки для ніг та інструментів Expert Feet.</a:t>
            </a:r>
            <a:endParaRPr sz="950" dirty="0">
              <a:latin typeface="Arial"/>
              <a:cs typeface="Arial"/>
            </a:endParaRPr>
          </a:p>
          <a:p>
            <a:pPr marL="38100" marR="33020" rtl="0">
              <a:lnSpc>
                <a:spcPct val="100000"/>
              </a:lnSpc>
              <a:spcBef>
                <a:spcPts val="850"/>
              </a:spcBef>
            </a:pPr>
            <a:r>
              <a:rPr lang="uk" sz="950" b="0" i="0" u="none" spc="-25" baseline="0" dirty="0">
                <a:solidFill>
                  <a:srgbClr val="2D2525"/>
                </a:solidFill>
                <a:latin typeface="Arial"/>
                <a:cs typeface="Arial"/>
              </a:rPr>
              <a:t> Ми випустили багаторазові аксесуари для догляду за шкірою, які можна легко мити та використовувати повторно, що допомагає замінити одноразові продукти та підтримує концепцію циркулярної економіки. </a:t>
            </a:r>
            <a:r>
              <a:rPr lang="uk" sz="950" b="0" i="0" u="none" spc="-20" baseline="0" dirty="0">
                <a:solidFill>
                  <a:srgbClr val="2D2525"/>
                </a:solidFill>
                <a:latin typeface="Arial"/>
                <a:cs typeface="Arial"/>
              </a:rPr>
              <a:t>Силіконові патчі для очей Arctic Ritual Eye Pads можна використовувати теплими або холодними для розслаблення шкіри навколо очей.</a:t>
            </a:r>
            <a:r>
              <a:rPr lang="uk" sz="950" b="0" i="0" u="none" spc="-40" baseline="0" dirty="0">
                <a:solidFill>
                  <a:srgbClr val="2D2525"/>
                </a:solidFill>
                <a:latin typeface="Arial"/>
                <a:cs typeface="Arial"/>
              </a:rPr>
              <a:t> Наш багаторазовий Serum and Mask Cover виготовлений з силікону без латексу і допомагає підвищити поглинання сироватки або зволожувального крему, щоб шкіра могла отримати максимальну користь від продукту.</a:t>
            </a:r>
            <a:r>
              <a:rPr lang="uk" sz="950" b="0" i="0" u="none" spc="-35" baseline="0" dirty="0">
                <a:solidFill>
                  <a:srgbClr val="2D2525"/>
                </a:solidFill>
                <a:latin typeface="Arial"/>
                <a:cs typeface="Arial"/>
              </a:rPr>
              <a:t> Ми також пропонуємо Pocket Blotting Roller, виготовлений з натурального вулканічного каменю, та багаторазові ватні диски, які є більш стійкою альтернативою одноразовим аналогам.</a:t>
            </a:r>
            <a:endParaRPr sz="950" dirty="0">
              <a:latin typeface="Arial"/>
              <a:cs typeface="Arial"/>
            </a:endParaRPr>
          </a:p>
        </p:txBody>
      </p:sp>
      <p:sp>
        <p:nvSpPr>
          <p:cNvPr id="4" name="object 4"/>
          <p:cNvSpPr txBox="1"/>
          <p:nvPr/>
        </p:nvSpPr>
        <p:spPr>
          <a:xfrm>
            <a:off x="3789950" y="710556"/>
            <a:ext cx="3378264" cy="6394058"/>
          </a:xfrm>
          <a:prstGeom prst="rect">
            <a:avLst/>
          </a:prstGeom>
        </p:spPr>
        <p:txBody>
          <a:bodyPr vert="horz" wrap="square" lIns="0" tIns="170180" rIns="0" bIns="0" rtlCol="0">
            <a:spAutoFit/>
          </a:bodyPr>
          <a:lstStyle/>
          <a:p>
            <a:pPr marL="38100" rtl="0">
              <a:lnSpc>
                <a:spcPct val="100000"/>
              </a:lnSpc>
              <a:spcBef>
                <a:spcPts val="1340"/>
              </a:spcBef>
            </a:pPr>
            <a:r>
              <a:rPr lang="uk" sz="1400" b="0" i="0" u="none" baseline="0" dirty="0">
                <a:solidFill>
                  <a:srgbClr val="2D2525"/>
                </a:solidFill>
                <a:latin typeface="Arial Black"/>
                <a:cs typeface="Arial Black"/>
              </a:rPr>
              <a:t>Прогрес у цифрах</a:t>
            </a:r>
            <a:endParaRPr sz="1400" dirty="0">
              <a:latin typeface="Arial Black"/>
              <a:cs typeface="Arial Black"/>
            </a:endParaRPr>
          </a:p>
          <a:p>
            <a:pPr marL="38100" marR="64135" rtl="0">
              <a:lnSpc>
                <a:spcPct val="100000"/>
              </a:lnSpc>
              <a:spcBef>
                <a:spcPts val="690"/>
              </a:spcBef>
            </a:pPr>
            <a:r>
              <a:rPr lang="uk" sz="950" b="0" i="0" u="none" spc="-50" baseline="0" dirty="0">
                <a:solidFill>
                  <a:srgbClr val="2D2525"/>
                </a:solidFill>
                <a:latin typeface="Arial"/>
                <a:cs typeface="Arial"/>
              </a:rPr>
              <a:t>У 2024 році всі косметичні та харчові інгредієнти в нових розробках продуктів пройшли перевірку на сталість.</a:t>
            </a:r>
            <a:r>
              <a:rPr lang="uk" sz="950" b="0" i="0" u="none" spc="-10" baseline="0" dirty="0">
                <a:solidFill>
                  <a:srgbClr val="2D2525"/>
                </a:solidFill>
                <a:latin typeface="Arial"/>
                <a:cs typeface="Arial"/>
              </a:rPr>
              <a:t> </a:t>
            </a:r>
            <a:r>
              <a:rPr lang="uk" sz="950" b="0" i="0" u="none" baseline="0" dirty="0">
                <a:solidFill>
                  <a:srgbClr val="2D2525"/>
                </a:solidFill>
                <a:latin typeface="Arial"/>
                <a:cs typeface="Arial"/>
              </a:rPr>
              <a:t>Ми переглядаємо та узгоджуємо процеси та цілі з метою дотримання Директиви ЄС про корпоративну звітність у сфері сталого розвитку (CSRD). </a:t>
            </a:r>
            <a:r>
              <a:rPr lang="uk" sz="950" b="0" i="0" u="none" spc="-35" baseline="0" dirty="0">
                <a:solidFill>
                  <a:srgbClr val="2D2525"/>
                </a:solidFill>
                <a:latin typeface="Arial"/>
                <a:cs typeface="Arial"/>
              </a:rPr>
              <a:t>Ми переглядаємо та узгоджуємо процеси та цілі, а також працюємо над досягненням амбітної та прозорої мети щодо відповідальних інгредієнтів, зосереджуючись на природному походженні, поширених мінералах та відповідальній синтетиці в усьому нашому асортименті інгредієнтів.</a:t>
            </a:r>
            <a:endParaRPr sz="950" dirty="0">
              <a:latin typeface="Arial"/>
              <a:cs typeface="Arial"/>
            </a:endParaRPr>
          </a:p>
          <a:p>
            <a:pPr marL="38100" marR="30480" rtl="0">
              <a:lnSpc>
                <a:spcPct val="100000"/>
              </a:lnSpc>
              <a:spcBef>
                <a:spcPts val="850"/>
              </a:spcBef>
            </a:pPr>
            <a:r>
              <a:rPr lang="uk" sz="950" b="0" i="0" u="none" baseline="0" dirty="0">
                <a:solidFill>
                  <a:srgbClr val="2D2525"/>
                </a:solidFill>
                <a:latin typeface="Arial"/>
                <a:cs typeface="Arial"/>
              </a:rPr>
              <a:t>Ми щорічно вимірюємо дохід від продуктів, що містять </a:t>
            </a:r>
            <a:r>
              <a:rPr lang="uk" sz="950" dirty="0">
                <a:solidFill>
                  <a:srgbClr val="2D2525"/>
                </a:solidFill>
                <a:latin typeface="Arial"/>
                <a:cs typeface="Arial"/>
              </a:rPr>
              <a:t>інгредієнти, включені до списку SVHC2 ЄС REACH1. У 2024 році приблизно 12% нашого доходу від продукції (що еквівалентно 70 мільйонам євро) походило від таких продуктів. </a:t>
            </a:r>
            <a:r>
              <a:rPr lang="uk" sz="950" b="0" i="0" u="none" spc="-15" baseline="0" dirty="0">
                <a:solidFill>
                  <a:srgbClr val="2D2525"/>
                </a:solidFill>
                <a:latin typeface="Arial"/>
                <a:cs typeface="Arial"/>
              </a:rPr>
              <a:t>Ми продовжуємо докладати зусиль з поступового виведення цих речовин з обігу відповідно до нашої мети на 2030 рік і уважно стежимо за оновленнями нормативних актів, щоб сформувати стратегії переформулювання та пом'якшити вплив у разі заборони інгредієнта згідно з REACH.</a:t>
            </a:r>
            <a:endParaRPr sz="950" dirty="0">
              <a:latin typeface="Arial"/>
              <a:cs typeface="Arial"/>
            </a:endParaRPr>
          </a:p>
          <a:p>
            <a:pPr marL="38100" marR="325755" rtl="0">
              <a:lnSpc>
                <a:spcPct val="100000"/>
              </a:lnSpc>
            </a:pPr>
            <a:r>
              <a:rPr lang="uk" sz="1300" b="0" i="0" u="none" baseline="0" dirty="0">
                <a:solidFill>
                  <a:srgbClr val="382F2C"/>
                </a:solidFill>
                <a:latin typeface="Arial Black"/>
                <a:cs typeface="Arial Black"/>
              </a:rPr>
              <a:t>Методології формування даних про рецептурні склади та зміни в даних порівняно з попереднім роком</a:t>
            </a:r>
            <a:endParaRPr sz="1300" dirty="0">
              <a:latin typeface="Arial Black"/>
              <a:cs typeface="Arial Black"/>
            </a:endParaRPr>
          </a:p>
          <a:p>
            <a:pPr marL="38100" marR="84455" rtl="0">
              <a:lnSpc>
                <a:spcPct val="100000"/>
              </a:lnSpc>
            </a:pPr>
            <a:r>
              <a:rPr lang="uk" sz="950" b="0" i="0" u="none" spc="-40" baseline="0" dirty="0">
                <a:solidFill>
                  <a:srgbClr val="382F2C"/>
                </a:solidFill>
                <a:latin typeface="Arial"/>
                <a:cs typeface="Arial"/>
              </a:rPr>
              <a:t>Щороку ми використовуємо найновіший список REACH SVHC від Європейського хімічного агентства (ECHA), а також дотримуємося стандарту звітності Ради зі стандартів бухгалтерського обліку в галузі сталого розвитку (SASB). </a:t>
            </a:r>
            <a:r>
              <a:rPr lang="uk" sz="950" b="0" i="0" u="none" spc="45" baseline="0" dirty="0">
                <a:solidFill>
                  <a:srgbClr val="382F2C"/>
                </a:solidFill>
                <a:latin typeface="Arial"/>
                <a:cs typeface="Arial"/>
              </a:rPr>
              <a:t>Дані про склад продукції були зібрані за допомогою внутрішніх системних записів і співставлені з даними про продажі за 2024 рік. </a:t>
            </a:r>
            <a:r>
              <a:rPr lang="uk" sz="950" b="0" i="0" u="none" spc="10" baseline="0" dirty="0">
                <a:solidFill>
                  <a:srgbClr val="382F2C"/>
                </a:solidFill>
                <a:latin typeface="Arial"/>
                <a:cs typeface="Arial"/>
              </a:rPr>
              <a:t>Будь-який продукт, що містить речовину зі списку SVHC з концентрацією більше або дорівнює 0,1%, включається в розрахунок.</a:t>
            </a:r>
            <a:r>
              <a:rPr lang="uk" sz="950" b="0" i="0" u="none" spc="-5" baseline="0" dirty="0">
                <a:solidFill>
                  <a:srgbClr val="382F2C"/>
                </a:solidFill>
                <a:latin typeface="Arial"/>
                <a:cs typeface="Arial"/>
              </a:rPr>
              <a:t> Цього року ми виявили та виправили помилку в графіку, опублікованому у Звіті про сталий розвиток за 2023 рік.</a:t>
            </a:r>
            <a:r>
              <a:rPr lang="uk" sz="950" b="0" i="0" u="none" spc="-25" baseline="0" dirty="0">
                <a:solidFill>
                  <a:srgbClr val="382F2C"/>
                </a:solidFill>
                <a:latin typeface="Arial"/>
                <a:cs typeface="Arial"/>
              </a:rPr>
              <a:t> Виправлені результати можна знайти в графіку праворуч.</a:t>
            </a:r>
            <a:endParaRPr sz="950" dirty="0">
              <a:latin typeface="Arial"/>
              <a:cs typeface="Arial"/>
            </a:endParaRPr>
          </a:p>
          <a:p>
            <a:pPr marL="93345" indent="-76200" rtl="0">
              <a:lnSpc>
                <a:spcPct val="100000"/>
              </a:lnSpc>
              <a:spcBef>
                <a:spcPts val="5"/>
              </a:spcBef>
              <a:buSzPct val="85714"/>
              <a:buAutoNum type="arabicPeriod"/>
              <a:tabLst>
                <a:tab pos="93345" algn="l"/>
              </a:tabLst>
            </a:pPr>
            <a:r>
              <a:rPr lang="uk" sz="700" b="0" i="1" u="none" spc="5" baseline="0" dirty="0">
                <a:solidFill>
                  <a:srgbClr val="2D2525"/>
                </a:solidFill>
                <a:latin typeface="Arial"/>
                <a:cs typeface="Arial"/>
              </a:rPr>
              <a:t>Реєстрація, оцінка, санкціонування і обмеження використання хімічних речовин</a:t>
            </a:r>
            <a:endParaRPr sz="700" dirty="0">
              <a:latin typeface="Arial"/>
              <a:cs typeface="Arial"/>
            </a:endParaRPr>
          </a:p>
          <a:p>
            <a:pPr marL="132080" indent="-93980" rtl="0">
              <a:lnSpc>
                <a:spcPct val="100000"/>
              </a:lnSpc>
              <a:buSzPct val="85714"/>
              <a:buAutoNum type="arabicPeriod"/>
              <a:tabLst>
                <a:tab pos="132080" algn="l"/>
              </a:tabLst>
            </a:pPr>
            <a:r>
              <a:rPr lang="uk" sz="700" b="0" i="1" u="none" spc="-10" baseline="0" dirty="0">
                <a:solidFill>
                  <a:srgbClr val="2D2525"/>
                </a:solidFill>
                <a:latin typeface="Arial"/>
                <a:cs typeface="Arial"/>
              </a:rPr>
              <a:t>Особливо небезпечні речовини</a:t>
            </a:r>
            <a:endParaRPr sz="700" dirty="0">
              <a:latin typeface="Arial"/>
              <a:cs typeface="Arial"/>
            </a:endParaRPr>
          </a:p>
        </p:txBody>
      </p:sp>
      <p:grpSp>
        <p:nvGrpSpPr>
          <p:cNvPr id="5" name="object 5"/>
          <p:cNvGrpSpPr/>
          <p:nvPr/>
        </p:nvGrpSpPr>
        <p:grpSpPr>
          <a:xfrm>
            <a:off x="7353567" y="2009116"/>
            <a:ext cx="2928620" cy="4278630"/>
            <a:chOff x="7323873" y="2009974"/>
            <a:chExt cx="2928620" cy="4278630"/>
          </a:xfrm>
        </p:grpSpPr>
        <p:sp>
          <p:nvSpPr>
            <p:cNvPr id="6" name="object 6"/>
            <p:cNvSpPr/>
            <p:nvPr/>
          </p:nvSpPr>
          <p:spPr>
            <a:xfrm>
              <a:off x="7327048" y="6177670"/>
              <a:ext cx="2919095" cy="107314"/>
            </a:xfrm>
            <a:custGeom>
              <a:avLst/>
              <a:gdLst/>
              <a:ahLst/>
              <a:cxnLst/>
              <a:rect l="l" t="t" r="r" b="b"/>
              <a:pathLst>
                <a:path w="2919095" h="107314">
                  <a:moveTo>
                    <a:pt x="0" y="107162"/>
                  </a:moveTo>
                  <a:lnTo>
                    <a:pt x="2918777" y="107162"/>
                  </a:lnTo>
                </a:path>
                <a:path w="2919095" h="107314">
                  <a:moveTo>
                    <a:pt x="0" y="107162"/>
                  </a:moveTo>
                  <a:lnTo>
                    <a:pt x="0" y="0"/>
                  </a:lnTo>
                </a:path>
                <a:path w="2919095" h="107314">
                  <a:moveTo>
                    <a:pt x="729691" y="107162"/>
                  </a:moveTo>
                  <a:lnTo>
                    <a:pt x="729691" y="0"/>
                  </a:lnTo>
                </a:path>
                <a:path w="2919095" h="107314">
                  <a:moveTo>
                    <a:pt x="1459382" y="107162"/>
                  </a:moveTo>
                  <a:lnTo>
                    <a:pt x="1459382" y="0"/>
                  </a:lnTo>
                </a:path>
                <a:path w="2919095" h="107314">
                  <a:moveTo>
                    <a:pt x="2189086" y="107162"/>
                  </a:moveTo>
                  <a:lnTo>
                    <a:pt x="2189086" y="0"/>
                  </a:lnTo>
                </a:path>
              </a:pathLst>
            </a:custGeom>
            <a:ln w="6350">
              <a:solidFill>
                <a:srgbClr val="000000"/>
              </a:solidFill>
            </a:ln>
          </p:spPr>
          <p:txBody>
            <a:bodyPr wrap="square" lIns="0" tIns="0" rIns="0" bIns="0" rtlCol="0"/>
            <a:lstStyle/>
            <a:p>
              <a:endParaRPr/>
            </a:p>
          </p:txBody>
        </p:sp>
        <p:sp>
          <p:nvSpPr>
            <p:cNvPr id="7" name="object 7"/>
            <p:cNvSpPr/>
            <p:nvPr/>
          </p:nvSpPr>
          <p:spPr>
            <a:xfrm>
              <a:off x="10245827" y="6177671"/>
              <a:ext cx="0" cy="107314"/>
            </a:xfrm>
            <a:custGeom>
              <a:avLst/>
              <a:gdLst/>
              <a:ahLst/>
              <a:cxnLst/>
              <a:rect l="l" t="t" r="r" b="b"/>
              <a:pathLst>
                <a:path h="107314">
                  <a:moveTo>
                    <a:pt x="0" y="106768"/>
                  </a:moveTo>
                  <a:lnTo>
                    <a:pt x="0" y="0"/>
                  </a:lnTo>
                </a:path>
              </a:pathLst>
            </a:custGeom>
            <a:ln w="12700">
              <a:solidFill>
                <a:srgbClr val="000000"/>
              </a:solidFill>
            </a:ln>
          </p:spPr>
          <p:txBody>
            <a:bodyPr wrap="square" lIns="0" tIns="0" rIns="0" bIns="0" rtlCol="0"/>
            <a:lstStyle/>
            <a:p>
              <a:endParaRPr/>
            </a:p>
          </p:txBody>
        </p:sp>
        <p:sp>
          <p:nvSpPr>
            <p:cNvPr id="8" name="object 8"/>
            <p:cNvSpPr/>
            <p:nvPr/>
          </p:nvSpPr>
          <p:spPr>
            <a:xfrm>
              <a:off x="7327048" y="2013149"/>
              <a:ext cx="73025" cy="4272280"/>
            </a:xfrm>
            <a:custGeom>
              <a:avLst/>
              <a:gdLst/>
              <a:ahLst/>
              <a:cxnLst/>
              <a:rect l="l" t="t" r="r" b="b"/>
              <a:pathLst>
                <a:path w="73025" h="4272280">
                  <a:moveTo>
                    <a:pt x="0" y="4271683"/>
                  </a:moveTo>
                  <a:lnTo>
                    <a:pt x="0" y="0"/>
                  </a:lnTo>
                </a:path>
                <a:path w="73025" h="4272280">
                  <a:moveTo>
                    <a:pt x="0" y="4271683"/>
                  </a:moveTo>
                  <a:lnTo>
                    <a:pt x="72974" y="4271683"/>
                  </a:lnTo>
                </a:path>
                <a:path w="73025" h="4272280">
                  <a:moveTo>
                    <a:pt x="0" y="3203765"/>
                  </a:moveTo>
                  <a:lnTo>
                    <a:pt x="72974" y="3203765"/>
                  </a:lnTo>
                </a:path>
                <a:path w="73025" h="4272280">
                  <a:moveTo>
                    <a:pt x="0" y="2135847"/>
                  </a:moveTo>
                  <a:lnTo>
                    <a:pt x="72974" y="2135847"/>
                  </a:lnTo>
                </a:path>
                <a:path w="73025" h="4272280">
                  <a:moveTo>
                    <a:pt x="0" y="1067930"/>
                  </a:moveTo>
                  <a:lnTo>
                    <a:pt x="72974" y="1067930"/>
                  </a:lnTo>
                </a:path>
                <a:path w="73025" h="4272280">
                  <a:moveTo>
                    <a:pt x="0" y="0"/>
                  </a:moveTo>
                  <a:lnTo>
                    <a:pt x="72974" y="0"/>
                  </a:lnTo>
                </a:path>
              </a:pathLst>
            </a:custGeom>
            <a:ln w="6350">
              <a:solidFill>
                <a:srgbClr val="000000"/>
              </a:solidFill>
            </a:ln>
          </p:spPr>
          <p:txBody>
            <a:bodyPr wrap="square" lIns="0" tIns="0" rIns="0" bIns="0" rtlCol="0"/>
            <a:lstStyle/>
            <a:p>
              <a:endParaRPr/>
            </a:p>
          </p:txBody>
        </p:sp>
        <p:sp>
          <p:nvSpPr>
            <p:cNvPr id="9" name="object 9"/>
            <p:cNvSpPr/>
            <p:nvPr/>
          </p:nvSpPr>
          <p:spPr>
            <a:xfrm>
              <a:off x="8158899" y="3081273"/>
              <a:ext cx="1255395" cy="3203575"/>
            </a:xfrm>
            <a:custGeom>
              <a:avLst/>
              <a:gdLst/>
              <a:ahLst/>
              <a:cxnLst/>
              <a:rect l="l" t="t" r="r" b="b"/>
              <a:pathLst>
                <a:path w="1255395" h="3203575">
                  <a:moveTo>
                    <a:pt x="525386" y="0"/>
                  </a:moveTo>
                  <a:lnTo>
                    <a:pt x="0" y="0"/>
                  </a:lnTo>
                  <a:lnTo>
                    <a:pt x="0" y="3203168"/>
                  </a:lnTo>
                  <a:lnTo>
                    <a:pt x="525386" y="3203168"/>
                  </a:lnTo>
                  <a:lnTo>
                    <a:pt x="525386" y="0"/>
                  </a:lnTo>
                  <a:close/>
                </a:path>
                <a:path w="1255395" h="3203575">
                  <a:moveTo>
                    <a:pt x="1255077" y="640626"/>
                  </a:moveTo>
                  <a:lnTo>
                    <a:pt x="729691" y="640626"/>
                  </a:lnTo>
                  <a:lnTo>
                    <a:pt x="729691" y="3203168"/>
                  </a:lnTo>
                  <a:lnTo>
                    <a:pt x="1255077" y="3203168"/>
                  </a:lnTo>
                  <a:lnTo>
                    <a:pt x="1255077" y="640626"/>
                  </a:lnTo>
                  <a:close/>
                </a:path>
              </a:pathLst>
            </a:custGeom>
            <a:solidFill>
              <a:srgbClr val="9BD3CA"/>
            </a:solidFill>
          </p:spPr>
          <p:txBody>
            <a:bodyPr wrap="square" lIns="0" tIns="0" rIns="0" bIns="0" rtlCol="0"/>
            <a:lstStyle/>
            <a:p>
              <a:endParaRPr/>
            </a:p>
          </p:txBody>
        </p:sp>
        <p:sp>
          <p:nvSpPr>
            <p:cNvPr id="10" name="object 10"/>
            <p:cNvSpPr/>
            <p:nvPr/>
          </p:nvSpPr>
          <p:spPr>
            <a:xfrm>
              <a:off x="9618287" y="6284828"/>
              <a:ext cx="525780" cy="0"/>
            </a:xfrm>
            <a:custGeom>
              <a:avLst/>
              <a:gdLst/>
              <a:ahLst/>
              <a:cxnLst/>
              <a:rect l="l" t="t" r="r" b="b"/>
              <a:pathLst>
                <a:path w="525779">
                  <a:moveTo>
                    <a:pt x="525386" y="0"/>
                  </a:moveTo>
                  <a:lnTo>
                    <a:pt x="0" y="0"/>
                  </a:lnTo>
                </a:path>
              </a:pathLst>
            </a:custGeom>
            <a:solidFill>
              <a:srgbClr val="000000"/>
            </a:solidFill>
          </p:spPr>
          <p:txBody>
            <a:bodyPr wrap="square" lIns="0" tIns="0" rIns="0" bIns="0" rtlCol="0"/>
            <a:lstStyle/>
            <a:p>
              <a:endParaRPr/>
            </a:p>
          </p:txBody>
        </p:sp>
        <p:sp>
          <p:nvSpPr>
            <p:cNvPr id="11" name="object 11"/>
            <p:cNvSpPr/>
            <p:nvPr/>
          </p:nvSpPr>
          <p:spPr>
            <a:xfrm>
              <a:off x="9618290" y="6284832"/>
              <a:ext cx="525780" cy="0"/>
            </a:xfrm>
            <a:custGeom>
              <a:avLst/>
              <a:gdLst/>
              <a:ahLst/>
              <a:cxnLst/>
              <a:rect l="l" t="t" r="r" b="b"/>
              <a:pathLst>
                <a:path w="525779">
                  <a:moveTo>
                    <a:pt x="0" y="0"/>
                  </a:moveTo>
                  <a:lnTo>
                    <a:pt x="525386" y="0"/>
                  </a:lnTo>
                  <a:lnTo>
                    <a:pt x="0" y="0"/>
                  </a:lnTo>
                  <a:close/>
                </a:path>
              </a:pathLst>
            </a:custGeom>
            <a:ln w="6350">
              <a:solidFill>
                <a:srgbClr val="000000"/>
              </a:solidFill>
            </a:ln>
          </p:spPr>
          <p:txBody>
            <a:bodyPr wrap="square" lIns="0" tIns="0" rIns="0" bIns="0" rtlCol="0"/>
            <a:lstStyle/>
            <a:p>
              <a:endParaRPr/>
            </a:p>
          </p:txBody>
        </p:sp>
      </p:grpSp>
      <p:sp>
        <p:nvSpPr>
          <p:cNvPr id="12" name="object 12"/>
          <p:cNvSpPr txBox="1"/>
          <p:nvPr/>
        </p:nvSpPr>
        <p:spPr>
          <a:xfrm>
            <a:off x="7154443" y="6215622"/>
            <a:ext cx="74295" cy="121285"/>
          </a:xfrm>
          <a:prstGeom prst="rect">
            <a:avLst/>
          </a:prstGeom>
        </p:spPr>
        <p:txBody>
          <a:bodyPr vert="horz" wrap="square" lIns="0" tIns="15875" rIns="0" bIns="0" rtlCol="0">
            <a:spAutoFit/>
          </a:bodyPr>
          <a:lstStyle/>
          <a:p>
            <a:pPr marL="12700" rtl="0">
              <a:lnSpc>
                <a:spcPct val="100000"/>
              </a:lnSpc>
              <a:spcBef>
                <a:spcPts val="125"/>
              </a:spcBef>
            </a:pPr>
            <a:r>
              <a:rPr lang="uk" sz="600" b="0" i="0" u="none" spc="-50" baseline="0">
                <a:latin typeface="Arial"/>
                <a:cs typeface="Arial"/>
              </a:rPr>
              <a:t>0</a:t>
            </a:r>
            <a:endParaRPr sz="600">
              <a:latin typeface="Arial"/>
              <a:cs typeface="Arial"/>
            </a:endParaRPr>
          </a:p>
        </p:txBody>
      </p:sp>
      <p:sp>
        <p:nvSpPr>
          <p:cNvPr id="13" name="object 13"/>
          <p:cNvSpPr txBox="1"/>
          <p:nvPr/>
        </p:nvSpPr>
        <p:spPr>
          <a:xfrm>
            <a:off x="7154443" y="5139009"/>
            <a:ext cx="71120" cy="121285"/>
          </a:xfrm>
          <a:prstGeom prst="rect">
            <a:avLst/>
          </a:prstGeom>
        </p:spPr>
        <p:txBody>
          <a:bodyPr vert="horz" wrap="square" lIns="0" tIns="15875" rIns="0" bIns="0" rtlCol="0">
            <a:spAutoFit/>
          </a:bodyPr>
          <a:lstStyle/>
          <a:p>
            <a:pPr marL="12700" rtl="0">
              <a:lnSpc>
                <a:spcPct val="100000"/>
              </a:lnSpc>
              <a:spcBef>
                <a:spcPts val="125"/>
              </a:spcBef>
            </a:pPr>
            <a:r>
              <a:rPr lang="uk" sz="600" b="0" i="0" u="none" spc="-50" baseline="0">
                <a:latin typeface="Arial"/>
                <a:cs typeface="Arial"/>
              </a:rPr>
              <a:t>5</a:t>
            </a:r>
            <a:endParaRPr sz="600">
              <a:latin typeface="Arial"/>
              <a:cs typeface="Arial"/>
            </a:endParaRPr>
          </a:p>
        </p:txBody>
      </p:sp>
      <p:sp>
        <p:nvSpPr>
          <p:cNvPr id="14" name="object 14"/>
          <p:cNvSpPr txBox="1"/>
          <p:nvPr/>
        </p:nvSpPr>
        <p:spPr>
          <a:xfrm>
            <a:off x="7154443" y="4080334"/>
            <a:ext cx="100330" cy="121285"/>
          </a:xfrm>
          <a:prstGeom prst="rect">
            <a:avLst/>
          </a:prstGeom>
        </p:spPr>
        <p:txBody>
          <a:bodyPr vert="horz" wrap="square" lIns="0" tIns="15875" rIns="0" bIns="0" rtlCol="0">
            <a:spAutoFit/>
          </a:bodyPr>
          <a:lstStyle/>
          <a:p>
            <a:pPr marL="12700" rtl="0">
              <a:lnSpc>
                <a:spcPct val="100000"/>
              </a:lnSpc>
              <a:spcBef>
                <a:spcPts val="125"/>
              </a:spcBef>
            </a:pPr>
            <a:r>
              <a:rPr lang="uk" sz="600" b="0" i="0" u="none" spc="-25" baseline="0">
                <a:latin typeface="Arial"/>
                <a:cs typeface="Arial"/>
              </a:rPr>
              <a:t>10</a:t>
            </a:r>
            <a:endParaRPr sz="600">
              <a:latin typeface="Arial"/>
              <a:cs typeface="Arial"/>
            </a:endParaRPr>
          </a:p>
        </p:txBody>
      </p:sp>
      <p:sp>
        <p:nvSpPr>
          <p:cNvPr id="15" name="object 15"/>
          <p:cNvSpPr txBox="1"/>
          <p:nvPr/>
        </p:nvSpPr>
        <p:spPr>
          <a:xfrm>
            <a:off x="7154443" y="3021658"/>
            <a:ext cx="97155" cy="121285"/>
          </a:xfrm>
          <a:prstGeom prst="rect">
            <a:avLst/>
          </a:prstGeom>
        </p:spPr>
        <p:txBody>
          <a:bodyPr vert="horz" wrap="square" lIns="0" tIns="15875" rIns="0" bIns="0" rtlCol="0">
            <a:spAutoFit/>
          </a:bodyPr>
          <a:lstStyle/>
          <a:p>
            <a:pPr marL="12700" rtl="0">
              <a:lnSpc>
                <a:spcPct val="100000"/>
              </a:lnSpc>
              <a:spcBef>
                <a:spcPts val="125"/>
              </a:spcBef>
            </a:pPr>
            <a:r>
              <a:rPr lang="uk" sz="600" b="0" i="0" u="none" spc="-30" baseline="0">
                <a:latin typeface="Arial"/>
                <a:cs typeface="Arial"/>
              </a:rPr>
              <a:t>15</a:t>
            </a:r>
            <a:endParaRPr sz="600">
              <a:latin typeface="Arial"/>
              <a:cs typeface="Arial"/>
            </a:endParaRPr>
          </a:p>
        </p:txBody>
      </p:sp>
      <p:sp>
        <p:nvSpPr>
          <p:cNvPr id="16" name="object 16"/>
          <p:cNvSpPr txBox="1"/>
          <p:nvPr/>
        </p:nvSpPr>
        <p:spPr>
          <a:xfrm>
            <a:off x="7154443" y="1971992"/>
            <a:ext cx="118745" cy="121285"/>
          </a:xfrm>
          <a:prstGeom prst="rect">
            <a:avLst/>
          </a:prstGeom>
        </p:spPr>
        <p:txBody>
          <a:bodyPr vert="horz" wrap="square" lIns="0" tIns="15875" rIns="0" bIns="0" rtlCol="0">
            <a:spAutoFit/>
          </a:bodyPr>
          <a:lstStyle/>
          <a:p>
            <a:pPr marL="12700" rtl="0">
              <a:lnSpc>
                <a:spcPct val="100000"/>
              </a:lnSpc>
              <a:spcBef>
                <a:spcPts val="125"/>
              </a:spcBef>
            </a:pPr>
            <a:r>
              <a:rPr lang="uk" sz="600" b="0" i="0" u="none" spc="-25" baseline="0">
                <a:latin typeface="Arial"/>
                <a:cs typeface="Arial"/>
              </a:rPr>
              <a:t>20</a:t>
            </a:r>
            <a:endParaRPr sz="600">
              <a:latin typeface="Arial"/>
              <a:cs typeface="Arial"/>
            </a:endParaRPr>
          </a:p>
        </p:txBody>
      </p:sp>
      <p:sp>
        <p:nvSpPr>
          <p:cNvPr id="17" name="object 17"/>
          <p:cNvSpPr txBox="1"/>
          <p:nvPr/>
        </p:nvSpPr>
        <p:spPr>
          <a:xfrm>
            <a:off x="7595899" y="1859504"/>
            <a:ext cx="230504" cy="147320"/>
          </a:xfrm>
          <a:prstGeom prst="rect">
            <a:avLst/>
          </a:prstGeom>
        </p:spPr>
        <p:txBody>
          <a:bodyPr vert="horz" wrap="square" lIns="0" tIns="12700" rIns="0" bIns="0" rtlCol="0">
            <a:spAutoFit/>
          </a:bodyPr>
          <a:lstStyle/>
          <a:p>
            <a:pPr marL="12700" rtl="0">
              <a:lnSpc>
                <a:spcPct val="100000"/>
              </a:lnSpc>
              <a:spcBef>
                <a:spcPts val="100"/>
              </a:spcBef>
            </a:pPr>
            <a:r>
              <a:rPr lang="uk" sz="800" b="0" i="0" u="none" spc="-25" baseline="0">
                <a:solidFill>
                  <a:srgbClr val="2D2525"/>
                </a:solidFill>
                <a:latin typeface="Arial"/>
                <a:cs typeface="Arial"/>
              </a:rPr>
              <a:t>20%</a:t>
            </a:r>
            <a:endParaRPr sz="800">
              <a:latin typeface="Arial"/>
              <a:cs typeface="Arial"/>
            </a:endParaRPr>
          </a:p>
        </p:txBody>
      </p:sp>
      <p:sp>
        <p:nvSpPr>
          <p:cNvPr id="18" name="object 18"/>
          <p:cNvSpPr txBox="1"/>
          <p:nvPr/>
        </p:nvSpPr>
        <p:spPr>
          <a:xfrm>
            <a:off x="8342862" y="2932400"/>
            <a:ext cx="198120" cy="147320"/>
          </a:xfrm>
          <a:prstGeom prst="rect">
            <a:avLst/>
          </a:prstGeom>
        </p:spPr>
        <p:txBody>
          <a:bodyPr vert="horz" wrap="square" lIns="0" tIns="12700" rIns="0" bIns="0" rtlCol="0">
            <a:spAutoFit/>
          </a:bodyPr>
          <a:lstStyle/>
          <a:p>
            <a:pPr marL="12700" rtl="0">
              <a:lnSpc>
                <a:spcPct val="100000"/>
              </a:lnSpc>
              <a:spcBef>
                <a:spcPts val="100"/>
              </a:spcBef>
            </a:pPr>
            <a:r>
              <a:rPr lang="uk" sz="800" b="0" i="0" u="none" spc="-75" baseline="0">
                <a:solidFill>
                  <a:srgbClr val="2D2525"/>
                </a:solidFill>
                <a:latin typeface="Arial"/>
                <a:cs typeface="Arial"/>
              </a:rPr>
              <a:t>15%</a:t>
            </a:r>
            <a:endParaRPr sz="800">
              <a:latin typeface="Arial"/>
              <a:cs typeface="Arial"/>
            </a:endParaRPr>
          </a:p>
        </p:txBody>
      </p:sp>
      <p:sp>
        <p:nvSpPr>
          <p:cNvPr id="19" name="object 19"/>
          <p:cNvSpPr txBox="1"/>
          <p:nvPr/>
        </p:nvSpPr>
        <p:spPr>
          <a:xfrm>
            <a:off x="9089825" y="3552871"/>
            <a:ext cx="201930" cy="147320"/>
          </a:xfrm>
          <a:prstGeom prst="rect">
            <a:avLst/>
          </a:prstGeom>
        </p:spPr>
        <p:txBody>
          <a:bodyPr vert="horz" wrap="square" lIns="0" tIns="12700" rIns="0" bIns="0" rtlCol="0">
            <a:spAutoFit/>
          </a:bodyPr>
          <a:lstStyle/>
          <a:p>
            <a:pPr marL="12700" rtl="0">
              <a:lnSpc>
                <a:spcPct val="100000"/>
              </a:lnSpc>
              <a:spcBef>
                <a:spcPts val="100"/>
              </a:spcBef>
            </a:pPr>
            <a:r>
              <a:rPr lang="uk" sz="800" b="0" i="0" u="none" spc="-65" baseline="0">
                <a:solidFill>
                  <a:srgbClr val="2D2525"/>
                </a:solidFill>
                <a:latin typeface="Arial"/>
                <a:cs typeface="Arial"/>
              </a:rPr>
              <a:t>12%</a:t>
            </a:r>
            <a:endParaRPr sz="800">
              <a:latin typeface="Arial"/>
              <a:cs typeface="Arial"/>
            </a:endParaRPr>
          </a:p>
        </p:txBody>
      </p:sp>
      <p:sp>
        <p:nvSpPr>
          <p:cNvPr id="20" name="object 20"/>
          <p:cNvSpPr txBox="1"/>
          <p:nvPr/>
        </p:nvSpPr>
        <p:spPr>
          <a:xfrm>
            <a:off x="9789951" y="6071027"/>
            <a:ext cx="172085" cy="147320"/>
          </a:xfrm>
          <a:prstGeom prst="rect">
            <a:avLst/>
          </a:prstGeom>
        </p:spPr>
        <p:txBody>
          <a:bodyPr vert="horz" wrap="square" lIns="0" tIns="12700" rIns="0" bIns="0" rtlCol="0">
            <a:spAutoFit/>
          </a:bodyPr>
          <a:lstStyle/>
          <a:p>
            <a:pPr marL="12700" rtl="0">
              <a:lnSpc>
                <a:spcPct val="100000"/>
              </a:lnSpc>
              <a:spcBef>
                <a:spcPts val="100"/>
              </a:spcBef>
            </a:pPr>
            <a:r>
              <a:rPr lang="uk" sz="800" b="0" i="0" u="none" spc="-25" baseline="0">
                <a:solidFill>
                  <a:srgbClr val="2D2525"/>
                </a:solidFill>
                <a:latin typeface="Arial"/>
                <a:cs typeface="Arial"/>
              </a:rPr>
              <a:t>0%</a:t>
            </a:r>
            <a:endParaRPr sz="800">
              <a:latin typeface="Arial"/>
              <a:cs typeface="Arial"/>
            </a:endParaRPr>
          </a:p>
        </p:txBody>
      </p:sp>
      <p:sp>
        <p:nvSpPr>
          <p:cNvPr id="21" name="object 21"/>
          <p:cNvSpPr txBox="1"/>
          <p:nvPr/>
        </p:nvSpPr>
        <p:spPr>
          <a:xfrm>
            <a:off x="7577814" y="6392795"/>
            <a:ext cx="236854" cy="147320"/>
          </a:xfrm>
          <a:prstGeom prst="rect">
            <a:avLst/>
          </a:prstGeom>
        </p:spPr>
        <p:txBody>
          <a:bodyPr vert="horz" wrap="square" lIns="0" tIns="12700" rIns="0" bIns="0" rtlCol="0">
            <a:spAutoFit/>
          </a:bodyPr>
          <a:lstStyle/>
          <a:p>
            <a:pPr marL="12700" rtl="0">
              <a:lnSpc>
                <a:spcPct val="100000"/>
              </a:lnSpc>
              <a:spcBef>
                <a:spcPts val="100"/>
              </a:spcBef>
            </a:pPr>
            <a:r>
              <a:rPr lang="uk" sz="800" b="0" i="0" u="none" spc="-30" baseline="0">
                <a:solidFill>
                  <a:srgbClr val="2D2525"/>
                </a:solidFill>
                <a:latin typeface="Arial"/>
                <a:cs typeface="Arial"/>
              </a:rPr>
              <a:t>2021</a:t>
            </a:r>
            <a:endParaRPr sz="800">
              <a:latin typeface="Arial"/>
              <a:cs typeface="Arial"/>
            </a:endParaRPr>
          </a:p>
        </p:txBody>
      </p:sp>
      <p:sp>
        <p:nvSpPr>
          <p:cNvPr id="22" name="object 22"/>
          <p:cNvSpPr txBox="1"/>
          <p:nvPr/>
        </p:nvSpPr>
        <p:spPr>
          <a:xfrm>
            <a:off x="7429207" y="2013546"/>
            <a:ext cx="525780" cy="4271010"/>
          </a:xfrm>
          <a:prstGeom prst="rect">
            <a:avLst/>
          </a:prstGeom>
          <a:solidFill>
            <a:srgbClr val="9BD3CA"/>
          </a:solidFill>
        </p:spPr>
        <p:txBody>
          <a:bodyPr vert="horz" wrap="square" lIns="0" tIns="0" rIns="0" bIns="0" rtlCol="0">
            <a:spAutoFit/>
          </a:bodyPr>
          <a:lstStyle/>
          <a:p>
            <a:pPr rtl="0">
              <a:lnSpc>
                <a:spcPct val="100000"/>
              </a:lnSpc>
            </a:pPr>
            <a:endParaRPr sz="800" dirty="0">
              <a:latin typeface="Times New Roman"/>
              <a:cs typeface="Times New Roman"/>
            </a:endParaRPr>
          </a:p>
          <a:p>
            <a:pPr rtl="0">
              <a:lnSpc>
                <a:spcPct val="100000"/>
              </a:lnSpc>
            </a:pPr>
            <a:endParaRPr sz="800" dirty="0">
              <a:latin typeface="Times New Roman"/>
              <a:cs typeface="Times New Roman"/>
            </a:endParaRPr>
          </a:p>
          <a:p>
            <a:pPr rtl="0">
              <a:lnSpc>
                <a:spcPct val="100000"/>
              </a:lnSpc>
            </a:pPr>
            <a:endParaRPr sz="800" dirty="0">
              <a:latin typeface="Times New Roman"/>
              <a:cs typeface="Times New Roman"/>
            </a:endParaRPr>
          </a:p>
          <a:p>
            <a:pPr rtl="0">
              <a:lnSpc>
                <a:spcPct val="100000"/>
              </a:lnSpc>
            </a:pPr>
            <a:endParaRPr sz="800" dirty="0">
              <a:latin typeface="Times New Roman"/>
              <a:cs typeface="Times New Roman"/>
            </a:endParaRPr>
          </a:p>
          <a:p>
            <a:pPr rtl="0">
              <a:lnSpc>
                <a:spcPct val="100000"/>
              </a:lnSpc>
            </a:pPr>
            <a:endParaRPr sz="800" dirty="0">
              <a:latin typeface="Times New Roman"/>
              <a:cs typeface="Times New Roman"/>
            </a:endParaRPr>
          </a:p>
          <a:p>
            <a:pPr rtl="0">
              <a:lnSpc>
                <a:spcPct val="100000"/>
              </a:lnSpc>
            </a:pPr>
            <a:endParaRPr sz="800" dirty="0">
              <a:latin typeface="Times New Roman"/>
              <a:cs typeface="Times New Roman"/>
            </a:endParaRPr>
          </a:p>
          <a:p>
            <a:pPr rtl="0">
              <a:lnSpc>
                <a:spcPct val="100000"/>
              </a:lnSpc>
            </a:pPr>
            <a:endParaRPr sz="800" dirty="0">
              <a:latin typeface="Times New Roman"/>
              <a:cs typeface="Times New Roman"/>
            </a:endParaRPr>
          </a:p>
          <a:p>
            <a:pPr rtl="0">
              <a:lnSpc>
                <a:spcPct val="100000"/>
              </a:lnSpc>
            </a:pPr>
            <a:endParaRPr sz="800" dirty="0">
              <a:latin typeface="Times New Roman"/>
              <a:cs typeface="Times New Roman"/>
            </a:endParaRPr>
          </a:p>
          <a:p>
            <a:pPr rtl="0">
              <a:lnSpc>
                <a:spcPct val="100000"/>
              </a:lnSpc>
            </a:pPr>
            <a:endParaRPr sz="800" dirty="0">
              <a:latin typeface="Times New Roman"/>
              <a:cs typeface="Times New Roman"/>
            </a:endParaRPr>
          </a:p>
          <a:p>
            <a:pPr rtl="0">
              <a:lnSpc>
                <a:spcPct val="100000"/>
              </a:lnSpc>
            </a:pPr>
            <a:endParaRPr sz="800" dirty="0">
              <a:latin typeface="Times New Roman"/>
              <a:cs typeface="Times New Roman"/>
            </a:endParaRPr>
          </a:p>
          <a:p>
            <a:pPr rtl="0">
              <a:lnSpc>
                <a:spcPct val="100000"/>
              </a:lnSpc>
            </a:pPr>
            <a:endParaRPr sz="800" dirty="0">
              <a:latin typeface="Times New Roman"/>
              <a:cs typeface="Times New Roman"/>
            </a:endParaRPr>
          </a:p>
          <a:p>
            <a:pPr rtl="0">
              <a:lnSpc>
                <a:spcPct val="100000"/>
              </a:lnSpc>
            </a:pPr>
            <a:endParaRPr sz="800" dirty="0">
              <a:latin typeface="Times New Roman"/>
              <a:cs typeface="Times New Roman"/>
            </a:endParaRPr>
          </a:p>
          <a:p>
            <a:pPr rtl="0">
              <a:lnSpc>
                <a:spcPct val="100000"/>
              </a:lnSpc>
            </a:pPr>
            <a:endParaRPr sz="800" dirty="0">
              <a:latin typeface="Times New Roman"/>
              <a:cs typeface="Times New Roman"/>
            </a:endParaRPr>
          </a:p>
          <a:p>
            <a:pPr rtl="0">
              <a:lnSpc>
                <a:spcPct val="100000"/>
              </a:lnSpc>
            </a:pPr>
            <a:endParaRPr sz="800" dirty="0">
              <a:latin typeface="Times New Roman"/>
              <a:cs typeface="Times New Roman"/>
            </a:endParaRPr>
          </a:p>
          <a:p>
            <a:pPr rtl="0">
              <a:lnSpc>
                <a:spcPct val="100000"/>
              </a:lnSpc>
            </a:pPr>
            <a:endParaRPr sz="800" dirty="0">
              <a:latin typeface="Times New Roman"/>
              <a:cs typeface="Times New Roman"/>
            </a:endParaRPr>
          </a:p>
          <a:p>
            <a:pPr rtl="0">
              <a:lnSpc>
                <a:spcPct val="100000"/>
              </a:lnSpc>
            </a:pPr>
            <a:endParaRPr sz="800" dirty="0">
              <a:latin typeface="Times New Roman"/>
              <a:cs typeface="Times New Roman"/>
            </a:endParaRPr>
          </a:p>
          <a:p>
            <a:pPr rtl="0">
              <a:lnSpc>
                <a:spcPct val="100000"/>
              </a:lnSpc>
              <a:spcBef>
                <a:spcPts val="490"/>
              </a:spcBef>
            </a:pPr>
            <a:endParaRPr sz="800" dirty="0">
              <a:latin typeface="Times New Roman"/>
              <a:cs typeface="Times New Roman"/>
            </a:endParaRPr>
          </a:p>
          <a:p>
            <a:pPr marL="178435" marR="123825" indent="-8890" rtl="0">
              <a:lnSpc>
                <a:spcPts val="850"/>
              </a:lnSpc>
              <a:spcBef>
                <a:spcPts val="5"/>
              </a:spcBef>
            </a:pPr>
            <a:r>
              <a:rPr lang="uk" sz="800" b="0" i="0" u="none" baseline="0" dirty="0">
                <a:solidFill>
                  <a:srgbClr val="2D2525"/>
                </a:solidFill>
                <a:latin typeface="Arial"/>
                <a:cs typeface="Arial"/>
              </a:rPr>
              <a:t>Базовий рік</a:t>
            </a:r>
            <a:endParaRPr sz="800" dirty="0">
              <a:latin typeface="Arial"/>
              <a:cs typeface="Arial"/>
            </a:endParaRPr>
          </a:p>
        </p:txBody>
      </p:sp>
      <p:sp>
        <p:nvSpPr>
          <p:cNvPr id="23" name="object 23"/>
          <p:cNvSpPr txBox="1"/>
          <p:nvPr/>
        </p:nvSpPr>
        <p:spPr>
          <a:xfrm>
            <a:off x="9725333" y="5203363"/>
            <a:ext cx="320675" cy="147320"/>
          </a:xfrm>
          <a:prstGeom prst="rect">
            <a:avLst/>
          </a:prstGeom>
        </p:spPr>
        <p:txBody>
          <a:bodyPr vert="horz" wrap="square" lIns="0" tIns="12700" rIns="0" bIns="0" rtlCol="0">
            <a:spAutoFit/>
          </a:bodyPr>
          <a:lstStyle/>
          <a:p>
            <a:pPr marL="12700" rtl="0">
              <a:lnSpc>
                <a:spcPct val="100000"/>
              </a:lnSpc>
              <a:spcBef>
                <a:spcPts val="100"/>
              </a:spcBef>
            </a:pPr>
            <a:r>
              <a:rPr lang="uk" sz="800" b="0" i="0" u="none" spc="-10" baseline="0">
                <a:solidFill>
                  <a:srgbClr val="2D2525"/>
                </a:solidFill>
                <a:latin typeface="Arial"/>
                <a:cs typeface="Arial"/>
              </a:rPr>
              <a:t>Мета</a:t>
            </a:r>
            <a:endParaRPr sz="800">
              <a:latin typeface="Arial"/>
              <a:cs typeface="Arial"/>
            </a:endParaRPr>
          </a:p>
        </p:txBody>
      </p:sp>
      <p:sp>
        <p:nvSpPr>
          <p:cNvPr id="24" name="object 24"/>
          <p:cNvSpPr txBox="1"/>
          <p:nvPr/>
        </p:nvSpPr>
        <p:spPr>
          <a:xfrm>
            <a:off x="8265443" y="6392795"/>
            <a:ext cx="262890" cy="147320"/>
          </a:xfrm>
          <a:prstGeom prst="rect">
            <a:avLst/>
          </a:prstGeom>
        </p:spPr>
        <p:txBody>
          <a:bodyPr vert="horz" wrap="square" lIns="0" tIns="12700" rIns="0" bIns="0" rtlCol="0">
            <a:spAutoFit/>
          </a:bodyPr>
          <a:lstStyle/>
          <a:p>
            <a:pPr marL="12700" rtl="0">
              <a:lnSpc>
                <a:spcPct val="100000"/>
              </a:lnSpc>
              <a:spcBef>
                <a:spcPts val="100"/>
              </a:spcBef>
            </a:pPr>
            <a:r>
              <a:rPr lang="uk" sz="800" b="0" i="0" u="none" spc="-20" baseline="0">
                <a:solidFill>
                  <a:srgbClr val="2D2525"/>
                </a:solidFill>
                <a:latin typeface="Arial"/>
                <a:cs typeface="Arial"/>
              </a:rPr>
              <a:t>2023</a:t>
            </a:r>
            <a:endParaRPr sz="800">
              <a:latin typeface="Arial"/>
              <a:cs typeface="Arial"/>
            </a:endParaRPr>
          </a:p>
        </p:txBody>
      </p:sp>
      <p:sp>
        <p:nvSpPr>
          <p:cNvPr id="25" name="object 25"/>
          <p:cNvSpPr txBox="1"/>
          <p:nvPr/>
        </p:nvSpPr>
        <p:spPr>
          <a:xfrm>
            <a:off x="9012304" y="6392795"/>
            <a:ext cx="265430" cy="147320"/>
          </a:xfrm>
          <a:prstGeom prst="rect">
            <a:avLst/>
          </a:prstGeom>
        </p:spPr>
        <p:txBody>
          <a:bodyPr vert="horz" wrap="square" lIns="0" tIns="12700" rIns="0" bIns="0" rtlCol="0">
            <a:spAutoFit/>
          </a:bodyPr>
          <a:lstStyle/>
          <a:p>
            <a:pPr marL="12700" rtl="0">
              <a:lnSpc>
                <a:spcPct val="100000"/>
              </a:lnSpc>
              <a:spcBef>
                <a:spcPts val="100"/>
              </a:spcBef>
            </a:pPr>
            <a:r>
              <a:rPr lang="uk" sz="800" b="0" i="0" u="none" spc="-20" baseline="0">
                <a:solidFill>
                  <a:srgbClr val="2D2525"/>
                </a:solidFill>
                <a:latin typeface="Arial"/>
                <a:cs typeface="Arial"/>
              </a:rPr>
              <a:t>2024</a:t>
            </a:r>
            <a:endParaRPr sz="800">
              <a:latin typeface="Arial"/>
              <a:cs typeface="Arial"/>
            </a:endParaRPr>
          </a:p>
        </p:txBody>
      </p:sp>
      <p:sp>
        <p:nvSpPr>
          <p:cNvPr id="26" name="object 26"/>
          <p:cNvSpPr txBox="1"/>
          <p:nvPr/>
        </p:nvSpPr>
        <p:spPr>
          <a:xfrm>
            <a:off x="9705419" y="6392795"/>
            <a:ext cx="269875" cy="147320"/>
          </a:xfrm>
          <a:prstGeom prst="rect">
            <a:avLst/>
          </a:prstGeom>
        </p:spPr>
        <p:txBody>
          <a:bodyPr vert="horz" wrap="square" lIns="0" tIns="12700" rIns="0" bIns="0" rtlCol="0">
            <a:spAutoFit/>
          </a:bodyPr>
          <a:lstStyle/>
          <a:p>
            <a:pPr marL="12700" rtl="0">
              <a:lnSpc>
                <a:spcPct val="100000"/>
              </a:lnSpc>
              <a:spcBef>
                <a:spcPts val="100"/>
              </a:spcBef>
            </a:pPr>
            <a:r>
              <a:rPr lang="uk" sz="800" b="0" i="0" u="none" spc="-20" baseline="0">
                <a:solidFill>
                  <a:srgbClr val="2D2525"/>
                </a:solidFill>
                <a:latin typeface="Arial"/>
                <a:cs typeface="Arial"/>
              </a:rPr>
              <a:t>2030</a:t>
            </a:r>
            <a:endParaRPr sz="800">
              <a:latin typeface="Arial"/>
              <a:cs typeface="Arial"/>
            </a:endParaRPr>
          </a:p>
        </p:txBody>
      </p:sp>
      <p:sp>
        <p:nvSpPr>
          <p:cNvPr id="27" name="object 27"/>
          <p:cNvSpPr txBox="1"/>
          <p:nvPr/>
        </p:nvSpPr>
        <p:spPr>
          <a:xfrm>
            <a:off x="7300862" y="1849468"/>
            <a:ext cx="105410" cy="139700"/>
          </a:xfrm>
          <a:prstGeom prst="rect">
            <a:avLst/>
          </a:prstGeom>
        </p:spPr>
        <p:txBody>
          <a:bodyPr vert="horz" wrap="square" lIns="0" tIns="12700" rIns="0" bIns="0" rtlCol="0">
            <a:spAutoFit/>
          </a:bodyPr>
          <a:lstStyle/>
          <a:p>
            <a:pPr marL="12700" rtl="0">
              <a:lnSpc>
                <a:spcPct val="100000"/>
              </a:lnSpc>
              <a:spcBef>
                <a:spcPts val="100"/>
              </a:spcBef>
            </a:pPr>
            <a:r>
              <a:rPr lang="uk" sz="750" b="0" i="0" u="none" spc="-50" baseline="0">
                <a:solidFill>
                  <a:srgbClr val="382F2C"/>
                </a:solidFill>
                <a:latin typeface="Arial"/>
                <a:cs typeface="Arial"/>
              </a:rPr>
              <a:t>%</a:t>
            </a:r>
            <a:endParaRPr sz="750">
              <a:latin typeface="Arial"/>
              <a:cs typeface="Arial"/>
            </a:endParaRPr>
          </a:p>
        </p:txBody>
      </p:sp>
      <p:sp>
        <p:nvSpPr>
          <p:cNvPr id="28" name="object 28"/>
          <p:cNvSpPr/>
          <p:nvPr/>
        </p:nvSpPr>
        <p:spPr>
          <a:xfrm>
            <a:off x="0" y="835355"/>
            <a:ext cx="10692130" cy="0"/>
          </a:xfrm>
          <a:custGeom>
            <a:avLst/>
            <a:gdLst/>
            <a:ahLst/>
            <a:cxnLst/>
            <a:rect l="l" t="t" r="r" b="b"/>
            <a:pathLst>
              <a:path w="10692130">
                <a:moveTo>
                  <a:pt x="0" y="0"/>
                </a:moveTo>
                <a:lnTo>
                  <a:pt x="10692003" y="0"/>
                </a:lnTo>
              </a:path>
            </a:pathLst>
          </a:custGeom>
          <a:ln w="3175">
            <a:solidFill>
              <a:srgbClr val="000000"/>
            </a:solidFill>
          </a:ln>
        </p:spPr>
        <p:txBody>
          <a:bodyPr wrap="square" lIns="0" tIns="0" rIns="0" bIns="0" rtlCol="0"/>
          <a:lstStyle/>
          <a:p>
            <a:endParaRPr/>
          </a:p>
        </p:txBody>
      </p:sp>
      <p:sp>
        <p:nvSpPr>
          <p:cNvPr id="29" name="object 29"/>
          <p:cNvSpPr/>
          <p:nvPr/>
        </p:nvSpPr>
        <p:spPr>
          <a:xfrm>
            <a:off x="0" y="453199"/>
            <a:ext cx="10692130" cy="0"/>
          </a:xfrm>
          <a:custGeom>
            <a:avLst/>
            <a:gdLst/>
            <a:ahLst/>
            <a:cxnLst/>
            <a:rect l="l" t="t" r="r" b="b"/>
            <a:pathLst>
              <a:path w="10692130">
                <a:moveTo>
                  <a:pt x="10692003" y="0"/>
                </a:moveTo>
                <a:lnTo>
                  <a:pt x="0" y="0"/>
                </a:lnTo>
              </a:path>
            </a:pathLst>
          </a:custGeom>
          <a:ln w="3175">
            <a:solidFill>
              <a:srgbClr val="000000"/>
            </a:solidFill>
          </a:ln>
        </p:spPr>
        <p:txBody>
          <a:bodyPr wrap="square" lIns="0" tIns="0" rIns="0" bIns="0" rtlCol="0"/>
          <a:lstStyle/>
          <a:p>
            <a:endParaRPr/>
          </a:p>
        </p:txBody>
      </p:sp>
      <p:sp>
        <p:nvSpPr>
          <p:cNvPr id="45" name="object 45"/>
          <p:cNvSpPr txBox="1">
            <a:spLocks noGrp="1"/>
          </p:cNvSpPr>
          <p:nvPr>
            <p:ph type="sldNum" sz="quarter" idx="7"/>
          </p:nvPr>
        </p:nvSpPr>
        <p:spPr>
          <a:prstGeom prst="rect">
            <a:avLst/>
          </a:prstGeom>
        </p:spPr>
        <p:txBody>
          <a:bodyPr vert="horz" wrap="square" lIns="0" tIns="19685" rIns="0" bIns="0" rtlCol="0">
            <a:spAutoFit/>
          </a:bodyPr>
          <a:lstStyle/>
          <a:p>
            <a:pPr marL="38735" algn="l" rtl="0">
              <a:lnSpc>
                <a:spcPct val="100000"/>
              </a:lnSpc>
              <a:spcBef>
                <a:spcPts val="155"/>
              </a:spcBef>
            </a:pPr>
            <a:r>
              <a:rPr lang="uk" b="0" i="0" u="none" spc="-25" baseline="0"/>
              <a:t>51</a:t>
            </a:r>
          </a:p>
        </p:txBody>
      </p:sp>
      <p:sp>
        <p:nvSpPr>
          <p:cNvPr id="32" name="object 69"/>
          <p:cNvSpPr txBox="1">
            <a:spLocks noGrp="1"/>
          </p:cNvSpPr>
          <p:nvPr>
            <p:ph type="ftr" sz="quarter" idx="5"/>
          </p:nvPr>
        </p:nvSpPr>
        <p:spPr>
          <a:xfrm>
            <a:off x="419246" y="7204929"/>
            <a:ext cx="4836761" cy="160300"/>
          </a:xfrm>
          <a:prstGeom prst="rect">
            <a:avLst/>
          </a:prstGeom>
        </p:spPr>
        <p:txBody>
          <a:bodyPr vert="horz" wrap="square" lIns="0" tIns="21590" rIns="0" bIns="0" rtlCol="0">
            <a:spAutoFit/>
          </a:bodyPr>
          <a:lstStyle/>
          <a:p>
            <a:pPr marL="12700" algn="l" rtl="0">
              <a:lnSpc>
                <a:spcPct val="100000"/>
              </a:lnSpc>
              <a:spcBef>
                <a:spcPts val="170"/>
              </a:spcBef>
            </a:pPr>
            <a:r>
              <a:rPr lang="uk" b="0" i="0" u="none" spc="-5" baseline="0" dirty="0"/>
              <a:t>Звіт про сталий розвиток за 2024 рік </a:t>
            </a:r>
            <a:r>
              <a:rPr lang="uk" b="0" i="0" u="none" spc="175" baseline="0" dirty="0">
                <a:latin typeface="Arial"/>
                <a:cs typeface="Arial"/>
              </a:rPr>
              <a:t>|</a:t>
            </a:r>
            <a:r>
              <a:rPr lang="uk" b="0" i="0" u="none" spc="45" baseline="0" dirty="0">
                <a:latin typeface="Arial"/>
                <a:cs typeface="Arial"/>
              </a:rPr>
              <a:t> </a:t>
            </a:r>
            <a:r>
              <a:rPr lang="en-US" dirty="0" err="1">
                <a:latin typeface="Arial"/>
                <a:cs typeface="Arial"/>
              </a:rPr>
              <a:t>Oriflame</a:t>
            </a:r>
            <a:r>
              <a:rPr lang="en-US" spc="45" dirty="0">
                <a:latin typeface="Arial"/>
                <a:cs typeface="Arial"/>
              </a:rPr>
              <a:t> </a:t>
            </a:r>
            <a:r>
              <a:rPr lang="en-US" spc="-10" dirty="0">
                <a:latin typeface="Arial"/>
                <a:cs typeface="Arial"/>
              </a:rPr>
              <a:t>Cosmetics</a:t>
            </a:r>
            <a:endParaRPr lang="uk" b="0" i="0" u="none" spc="-10" baseline="0" dirty="0">
              <a:latin typeface="Arial"/>
              <a:cs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19119" y="896151"/>
            <a:ext cx="3251181" cy="6104235"/>
          </a:xfrm>
          <a:prstGeom prst="rect">
            <a:avLst/>
          </a:prstGeom>
        </p:spPr>
        <p:txBody>
          <a:bodyPr vert="horz" wrap="square" lIns="0" tIns="12700" rIns="0" bIns="0" rtlCol="0">
            <a:spAutoFit/>
          </a:bodyPr>
          <a:lstStyle/>
          <a:p>
            <a:pPr marL="12700" marR="5080" rtl="0">
              <a:lnSpc>
                <a:spcPct val="100000"/>
              </a:lnSpc>
              <a:spcBef>
                <a:spcPts val="100"/>
              </a:spcBef>
            </a:pPr>
            <a:r>
              <a:rPr lang="uk" sz="950" b="0" i="0" u="none" baseline="0" dirty="0">
                <a:solidFill>
                  <a:srgbClr val="2D2525"/>
                </a:solidFill>
                <a:latin typeface="Arial"/>
                <a:cs typeface="Arial"/>
              </a:rPr>
              <a:t>Щоб зменшити вплив нашої упаковки та пом'якшити потенційні регуляторні та фінансові ризики, наша стратегія щодо упаковки зосереджена на наступних чотирьох ключових напрямках: Вторинні матеріали</a:t>
            </a:r>
            <a:endParaRPr sz="950" dirty="0">
              <a:latin typeface="Arial"/>
              <a:cs typeface="Arial"/>
            </a:endParaRPr>
          </a:p>
          <a:p>
            <a:pPr marL="12700" marR="10160" rtl="0">
              <a:lnSpc>
                <a:spcPct val="100000"/>
              </a:lnSpc>
              <a:spcBef>
                <a:spcPts val="505"/>
              </a:spcBef>
            </a:pPr>
            <a:r>
              <a:rPr lang="uk" sz="950" b="0" i="0" u="none" spc="-5" baseline="0" dirty="0">
                <a:solidFill>
                  <a:srgbClr val="2D2525"/>
                </a:solidFill>
                <a:latin typeface="Arial"/>
                <a:cs typeface="Arial"/>
              </a:rPr>
              <a:t>Компанія «Оріфлейм» має цілі на 2030 рік щодо розвитку упаковки, які включають використання перероблених матеріалів як для пластику, так і для скла на рівні, що перевищує галузеві стандарти. </a:t>
            </a:r>
            <a:r>
              <a:rPr lang="uk" sz="950" b="0" i="0" u="none" spc="-10" baseline="0" dirty="0">
                <a:solidFill>
                  <a:srgbClr val="2D2525"/>
                </a:solidFill>
                <a:latin typeface="Arial"/>
                <a:cs typeface="Arial"/>
              </a:rPr>
              <a:t>Ми прагнемо використовувати перероблені матеріали (PCR) після споживання, де це технічно можливо, у всіх упаковках нашої продукції, що розробляються в усьому світі, і поступово збільшувати кількість перероблених матеріалів з плином часу.</a:t>
            </a:r>
            <a:r>
              <a:rPr lang="uk" sz="950" b="0" i="0" u="none" spc="-15" baseline="0" dirty="0">
                <a:solidFill>
                  <a:srgbClr val="2D2525"/>
                </a:solidFill>
                <a:latin typeface="Arial"/>
                <a:cs typeface="Arial"/>
              </a:rPr>
              <a:t> У 2024 році 47% ваги поліетилентерефталату (PET) у наших пластикових пляшках і банках було перероблено, що склало понад 190 тонн.</a:t>
            </a:r>
            <a:r>
              <a:rPr lang="uk" sz="950" b="0" i="0" u="none" spc="-30" baseline="0" dirty="0">
                <a:solidFill>
                  <a:srgbClr val="2D2525"/>
                </a:solidFill>
                <a:latin typeface="Arial"/>
                <a:cs typeface="Arial"/>
              </a:rPr>
              <a:t> Більшість нових специфікацій скляної тари передбачали мінімум 25% перероблених матеріалів, що означає, що ми досягли 11% від загальної ваги і загалом 323 тони переробленого скла.</a:t>
            </a:r>
            <a:endParaRPr sz="950" dirty="0">
              <a:latin typeface="Arial"/>
              <a:cs typeface="Arial"/>
            </a:endParaRPr>
          </a:p>
          <a:p>
            <a:pPr marL="12700" marR="5080" rtl="0">
              <a:lnSpc>
                <a:spcPct val="100000"/>
              </a:lnSpc>
            </a:pPr>
            <a:r>
              <a:rPr lang="uk" sz="950" b="0" i="0" u="none" spc="20" baseline="0" dirty="0">
                <a:solidFill>
                  <a:srgbClr val="2D2525"/>
                </a:solidFill>
                <a:latin typeface="Arial"/>
                <a:cs typeface="Arial"/>
              </a:rPr>
              <a:t>Інші важливі досягнення включають постійний прогрес у використанні переробленого поліетилену (PE) у тубах та запуск серій Love Nature Simple Joys, Marine Adventure і Up-Loved, де перероблені PET-пляшки складають 100%.</a:t>
            </a:r>
            <a:r>
              <a:rPr lang="uk" sz="950" b="0" i="0" u="none" spc="-20" baseline="0" dirty="0">
                <a:solidFill>
                  <a:srgbClr val="2D2525"/>
                </a:solidFill>
                <a:latin typeface="Arial"/>
                <a:cs typeface="Arial"/>
              </a:rPr>
              <a:t> Крім того, наш багатофункціональний бальзам Tender Care Cocoa Butter містив 30% переробленого PP (поліпропілену), і вперше ми запровадили перероблений метал у вибраній упаковці для North for Men і Feet Up Aerosols.</a:t>
            </a:r>
            <a:endParaRPr sz="950" dirty="0">
              <a:latin typeface="Arial"/>
              <a:cs typeface="Arial"/>
            </a:endParaRPr>
          </a:p>
          <a:p>
            <a:pPr marL="200660" indent="-187960" rtl="0">
              <a:lnSpc>
                <a:spcPct val="100000"/>
              </a:lnSpc>
              <a:spcBef>
                <a:spcPts val="910"/>
              </a:spcBef>
              <a:buSzPct val="88461"/>
              <a:buAutoNum type="arabicPeriod" startAt="2"/>
              <a:tabLst>
                <a:tab pos="200660" algn="l"/>
              </a:tabLst>
            </a:pPr>
            <a:r>
              <a:rPr lang="uk" sz="1300" b="0" i="0" u="none" baseline="0" dirty="0">
                <a:solidFill>
                  <a:srgbClr val="2D2525"/>
                </a:solidFill>
                <a:latin typeface="Arial Black"/>
                <a:cs typeface="Arial Black"/>
              </a:rPr>
              <a:t>Придатність до вторинної переробки</a:t>
            </a:r>
            <a:endParaRPr sz="1300" dirty="0">
              <a:latin typeface="Arial Black"/>
              <a:cs typeface="Arial Black"/>
            </a:endParaRPr>
          </a:p>
          <a:p>
            <a:pPr marL="12700" marR="6350" rtl="0">
              <a:lnSpc>
                <a:spcPct val="100000"/>
              </a:lnSpc>
              <a:spcBef>
                <a:spcPts val="790"/>
              </a:spcBef>
            </a:pPr>
            <a:r>
              <a:rPr lang="uk" sz="950" b="0" i="0" u="none" spc="-40" baseline="0" dirty="0">
                <a:solidFill>
                  <a:srgbClr val="2D2525"/>
                </a:solidFill>
                <a:latin typeface="Arial"/>
                <a:cs typeface="Arial"/>
              </a:rPr>
              <a:t>За відсутності нормативних визначень придатності до вторинної переробки, ми врахували галузеві рекомендації щодо Design for Recycling, щоб розробити власний посібник Oriflame Design for Recycling.</a:t>
            </a:r>
            <a:r>
              <a:rPr lang="uk" sz="950" b="0" i="0" u="none" spc="-10" baseline="0" dirty="0">
                <a:solidFill>
                  <a:srgbClr val="2D2525"/>
                </a:solidFill>
                <a:latin typeface="Arial"/>
                <a:cs typeface="Arial"/>
              </a:rPr>
              <a:t> Регламент ЄС щодо упаковки та відходів упаковки (PPWR) є основою нашої діяльності.</a:t>
            </a:r>
            <a:r>
              <a:rPr lang="uk" sz="950" b="0" i="0" u="none" spc="5" baseline="0" dirty="0">
                <a:solidFill>
                  <a:srgbClr val="2D2525"/>
                </a:solidFill>
                <a:latin typeface="Arial"/>
                <a:cs typeface="Arial"/>
              </a:rPr>
              <a:t> Протягом 2024 року компанія «Оріфлейм» створила спеціальну команду для управління нашою роботою з цим регламентом з точки зору звітності та дотримання вимог.</a:t>
            </a:r>
            <a:endParaRPr sz="950" dirty="0">
              <a:latin typeface="Arial"/>
              <a:cs typeface="Arial"/>
            </a:endParaRPr>
          </a:p>
        </p:txBody>
      </p:sp>
      <p:grpSp>
        <p:nvGrpSpPr>
          <p:cNvPr id="3" name="object 3"/>
          <p:cNvGrpSpPr/>
          <p:nvPr/>
        </p:nvGrpSpPr>
        <p:grpSpPr>
          <a:xfrm>
            <a:off x="0" y="833767"/>
            <a:ext cx="10692130" cy="6726555"/>
            <a:chOff x="0" y="833767"/>
            <a:chExt cx="10692130" cy="6726555"/>
          </a:xfrm>
        </p:grpSpPr>
        <p:pic>
          <p:nvPicPr>
            <p:cNvPr id="4" name="object 4"/>
            <p:cNvPicPr/>
            <p:nvPr/>
          </p:nvPicPr>
          <p:blipFill>
            <a:blip r:embed="rId2" cstate="print"/>
            <a:stretch>
              <a:fillRect/>
            </a:stretch>
          </p:blipFill>
          <p:spPr>
            <a:xfrm>
              <a:off x="7152005" y="835355"/>
              <a:ext cx="3539998" cy="6724650"/>
            </a:xfrm>
            <a:prstGeom prst="rect">
              <a:avLst/>
            </a:prstGeom>
          </p:spPr>
        </p:pic>
        <p:sp>
          <p:nvSpPr>
            <p:cNvPr id="5" name="object 5"/>
            <p:cNvSpPr/>
            <p:nvPr/>
          </p:nvSpPr>
          <p:spPr>
            <a:xfrm>
              <a:off x="0" y="835355"/>
              <a:ext cx="10692130" cy="0"/>
            </a:xfrm>
            <a:custGeom>
              <a:avLst/>
              <a:gdLst/>
              <a:ahLst/>
              <a:cxnLst/>
              <a:rect l="l" t="t" r="r" b="b"/>
              <a:pathLst>
                <a:path w="10692130">
                  <a:moveTo>
                    <a:pt x="0" y="0"/>
                  </a:moveTo>
                  <a:lnTo>
                    <a:pt x="10692003" y="0"/>
                  </a:lnTo>
                </a:path>
              </a:pathLst>
            </a:custGeom>
            <a:ln w="3175">
              <a:solidFill>
                <a:srgbClr val="000000"/>
              </a:solidFill>
            </a:ln>
          </p:spPr>
          <p:txBody>
            <a:bodyPr wrap="square" lIns="0" tIns="0" rIns="0" bIns="0" rtlCol="0"/>
            <a:lstStyle/>
            <a:p>
              <a:endParaRPr/>
            </a:p>
          </p:txBody>
        </p:sp>
      </p:grpSp>
      <p:sp>
        <p:nvSpPr>
          <p:cNvPr id="6" name="object 6"/>
          <p:cNvSpPr txBox="1"/>
          <p:nvPr/>
        </p:nvSpPr>
        <p:spPr>
          <a:xfrm>
            <a:off x="3804826" y="925429"/>
            <a:ext cx="3251181" cy="6311984"/>
          </a:xfrm>
          <a:prstGeom prst="rect">
            <a:avLst/>
          </a:prstGeom>
        </p:spPr>
        <p:txBody>
          <a:bodyPr vert="horz" wrap="square" lIns="0" tIns="12700" rIns="0" bIns="0" rtlCol="0">
            <a:spAutoFit/>
          </a:bodyPr>
          <a:lstStyle/>
          <a:p>
            <a:pPr marL="12700" marR="48260" rtl="0">
              <a:lnSpc>
                <a:spcPct val="100000"/>
              </a:lnSpc>
              <a:spcBef>
                <a:spcPts val="100"/>
              </a:spcBef>
            </a:pPr>
            <a:r>
              <a:rPr lang="uk" sz="1000" b="0" i="0" u="none" spc="20" baseline="0" dirty="0">
                <a:solidFill>
                  <a:srgbClr val="2D2525"/>
                </a:solidFill>
                <a:latin typeface="Arial"/>
                <a:cs typeface="Arial"/>
              </a:rPr>
              <a:t> </a:t>
            </a:r>
            <a:r>
              <a:rPr lang="uk" sz="950" b="0" i="0" u="none" spc="20" baseline="0" dirty="0">
                <a:solidFill>
                  <a:srgbClr val="2D2525"/>
                </a:solidFill>
                <a:latin typeface="Arial"/>
                <a:cs typeface="Arial"/>
              </a:rPr>
              <a:t>Крім того, ми переглянули всю нашу упаковку для декоративної косметики, використовуючи галузеві стандартні рекомендації RecyClass (Plastic Recyclers Europe), і почали використовувати цей інструмент для перевірки придатності до вторинної переробки всієї нової упаковки.</a:t>
            </a:r>
            <a:r>
              <a:rPr lang="uk" sz="950" b="0" i="0" u="none" spc="10" baseline="0" dirty="0">
                <a:solidFill>
                  <a:srgbClr val="2D2525"/>
                </a:solidFill>
                <a:latin typeface="Arial"/>
                <a:cs typeface="Arial"/>
              </a:rPr>
              <a:t> Ми прагнемо зробити нашу упаковку більш придатною для переробки, і дані, зібрані в цьому процесі, значно сприятимуть поліпшенню результатів та дотриманню вимог у цій сфері.</a:t>
            </a:r>
            <a:endParaRPr sz="950" dirty="0">
              <a:latin typeface="Arial"/>
              <a:cs typeface="Arial"/>
            </a:endParaRPr>
          </a:p>
          <a:p>
            <a:pPr marL="12700" marR="13970" rtl="0">
              <a:lnSpc>
                <a:spcPct val="100000"/>
              </a:lnSpc>
            </a:pPr>
            <a:r>
              <a:rPr lang="uk" sz="950" b="0" i="0" u="none" spc="20" baseline="0" dirty="0">
                <a:solidFill>
                  <a:srgbClr val="2D2525"/>
                </a:solidFill>
                <a:latin typeface="Arial"/>
                <a:cs typeface="Arial"/>
              </a:rPr>
              <a:t> Крім того, у 2024 році ми запровадили безвуглецеву чорну переробну мастербатчу на окремих кришках туб для брендів Wellosophy, Fragrance Women та Love Nature, що полегшило переробку матеріалу та стало позитивним кроком у напрямку їхньої стійкості.</a:t>
            </a:r>
            <a:endParaRPr sz="950" dirty="0">
              <a:latin typeface="Arial"/>
              <a:cs typeface="Arial"/>
            </a:endParaRPr>
          </a:p>
          <a:p>
            <a:pPr rtl="0">
              <a:lnSpc>
                <a:spcPct val="100000"/>
              </a:lnSpc>
              <a:spcBef>
                <a:spcPts val="40"/>
              </a:spcBef>
            </a:pPr>
            <a:endParaRPr sz="1000" dirty="0">
              <a:latin typeface="Arial"/>
              <a:cs typeface="Arial"/>
            </a:endParaRPr>
          </a:p>
          <a:p>
            <a:pPr marL="201930" indent="-189230" rtl="0">
              <a:lnSpc>
                <a:spcPct val="100000"/>
              </a:lnSpc>
              <a:buAutoNum type="arabicPeriod" startAt="3"/>
              <a:tabLst>
                <a:tab pos="201930" algn="l"/>
              </a:tabLst>
            </a:pPr>
            <a:r>
              <a:rPr lang="uk" sz="1300" b="0" i="0" u="none" baseline="0" dirty="0">
                <a:solidFill>
                  <a:srgbClr val="2D2525"/>
                </a:solidFill>
                <a:latin typeface="Arial Black"/>
                <a:cs typeface="Arial Black"/>
              </a:rPr>
              <a:t>Багаторазова (рефіл-) упаковка</a:t>
            </a:r>
            <a:endParaRPr sz="1300" dirty="0">
              <a:latin typeface="Arial Black"/>
              <a:cs typeface="Arial Black"/>
            </a:endParaRPr>
          </a:p>
          <a:p>
            <a:pPr marL="12700" marR="5080" rtl="0">
              <a:lnSpc>
                <a:spcPct val="100000"/>
              </a:lnSpc>
              <a:spcBef>
                <a:spcPts val="509"/>
              </a:spcBef>
            </a:pPr>
            <a:r>
              <a:rPr lang="uk" sz="950" b="0" i="0" u="none" spc="-5" baseline="0" dirty="0">
                <a:solidFill>
                  <a:srgbClr val="2D2525"/>
                </a:solidFill>
                <a:latin typeface="Arial"/>
                <a:cs typeface="Arial"/>
              </a:rPr>
              <a:t>Ми розширюємо використання рефіл-укпаковки, що сприяє нашим зусиллям щодо зменшення пластикових відходів.</a:t>
            </a:r>
            <a:r>
              <a:rPr lang="uk" sz="950" b="0" i="0" u="none" spc="-10" baseline="0" dirty="0">
                <a:solidFill>
                  <a:srgbClr val="2D2525"/>
                </a:solidFill>
                <a:latin typeface="Arial"/>
                <a:cs typeface="Arial"/>
              </a:rPr>
              <a:t> </a:t>
            </a:r>
            <a:r>
              <a:rPr lang="uk" sz="950" b="0" i="0" u="none" spc="-20" baseline="0" dirty="0">
                <a:solidFill>
                  <a:srgbClr val="2D2525"/>
                </a:solidFill>
                <a:latin typeface="Arial"/>
                <a:cs typeface="Arial"/>
              </a:rPr>
              <a:t>Протягом останніх трьох років ми запровадили рефіл-пакети для брендів Feminelle, Duologi та Essense&amp;Co.</a:t>
            </a:r>
            <a:r>
              <a:rPr lang="uk" sz="950" b="0" i="0" u="none" spc="15" baseline="0" dirty="0">
                <a:solidFill>
                  <a:srgbClr val="2D2525"/>
                </a:solidFill>
                <a:latin typeface="Arial"/>
                <a:cs typeface="Arial"/>
              </a:rPr>
              <a:t> Ці ініціативи щодо рефіл-упаковки за останні три роки допомогли нам уникнути випуску на ринок 115 тонн пластику.</a:t>
            </a:r>
            <a:r>
              <a:rPr lang="uk" sz="950" b="0" i="0" u="none" spc="-10" baseline="0" dirty="0">
                <a:solidFill>
                  <a:srgbClr val="2D2525"/>
                </a:solidFill>
                <a:latin typeface="Arial"/>
                <a:cs typeface="Arial"/>
              </a:rPr>
              <a:t> </a:t>
            </a:r>
            <a:r>
              <a:rPr lang="uk" sz="950" b="0" i="0" u="none" spc="-40" baseline="0" dirty="0">
                <a:solidFill>
                  <a:srgbClr val="2D2525"/>
                </a:solidFill>
                <a:latin typeface="Arial"/>
                <a:cs typeface="Arial"/>
              </a:rPr>
              <a:t>У 2024 році ми продовжили розробку наших рефіл-пакетів, які будуть випущені в найближчі роки.</a:t>
            </a:r>
            <a:endParaRPr sz="950" dirty="0">
              <a:latin typeface="Arial"/>
              <a:cs typeface="Arial"/>
            </a:endParaRPr>
          </a:p>
          <a:p>
            <a:pPr rtl="0">
              <a:lnSpc>
                <a:spcPct val="100000"/>
              </a:lnSpc>
              <a:spcBef>
                <a:spcPts val="40"/>
              </a:spcBef>
            </a:pPr>
            <a:endParaRPr sz="950" dirty="0">
              <a:latin typeface="Arial"/>
              <a:cs typeface="Arial"/>
            </a:endParaRPr>
          </a:p>
          <a:p>
            <a:pPr marL="238760" indent="-189865" rtl="0">
              <a:lnSpc>
                <a:spcPct val="100000"/>
              </a:lnSpc>
              <a:spcBef>
                <a:spcPts val="5"/>
              </a:spcBef>
              <a:buAutoNum type="arabicPeriod" startAt="4"/>
              <a:tabLst>
                <a:tab pos="238760" algn="l"/>
              </a:tabLst>
            </a:pPr>
            <a:r>
              <a:rPr lang="uk" sz="1300" b="0" i="0" u="none" baseline="0" dirty="0">
                <a:solidFill>
                  <a:srgbClr val="2D2525"/>
                </a:solidFill>
                <a:latin typeface="Arial Black"/>
                <a:cs typeface="Arial Black"/>
              </a:rPr>
              <a:t>Зменшення використання матеріалів</a:t>
            </a:r>
            <a:endParaRPr sz="1300" dirty="0">
              <a:latin typeface="Arial Black"/>
              <a:cs typeface="Arial Black"/>
            </a:endParaRPr>
          </a:p>
          <a:p>
            <a:pPr marL="12700" marR="127000" rtl="0">
              <a:lnSpc>
                <a:spcPct val="100000"/>
              </a:lnSpc>
              <a:spcBef>
                <a:spcPts val="505"/>
              </a:spcBef>
            </a:pPr>
            <a:r>
              <a:rPr lang="uk" sz="950" spc="-10" dirty="0">
                <a:solidFill>
                  <a:srgbClr val="2D2525"/>
                </a:solidFill>
                <a:latin typeface="Arial"/>
                <a:cs typeface="Arial"/>
              </a:rPr>
              <a:t>Розробляючи упаковку з урахуванням екологічних аспектів, ми можемо знайти можливості для зменшення використання пакувальних матеріалів у пакуванні окремих продуктів. Коли ми оптимізуємо вагу упаковки, ми завжди проводимо випробування, щоб переконатися</a:t>
            </a:r>
            <a:r>
              <a:rPr lang="uk" sz="950" b="0" i="0" u="none" spc="40" baseline="0" dirty="0">
                <a:solidFill>
                  <a:srgbClr val="2D2525"/>
                </a:solidFill>
                <a:latin typeface="Arial"/>
                <a:cs typeface="Arial"/>
              </a:rPr>
              <a:t>, що якість упаковки все ще відповідає нашим стандартам пакування.</a:t>
            </a:r>
            <a:r>
              <a:rPr lang="uk" sz="950" b="0" i="0" u="none" spc="-10" baseline="0" dirty="0">
                <a:solidFill>
                  <a:srgbClr val="2D2525"/>
                </a:solidFill>
                <a:latin typeface="Arial"/>
                <a:cs typeface="Arial"/>
              </a:rPr>
              <a:t> У 2024 році ми досягли значного зменшення ваги матеріалів у декількох продуктах, включаючи сегмент роликових дезодорантів. </a:t>
            </a:r>
            <a:r>
              <a:rPr lang="uk" sz="950" b="0" i="0" u="none" spc="10" baseline="0" dirty="0">
                <a:solidFill>
                  <a:srgbClr val="2D2525"/>
                </a:solidFill>
                <a:latin typeface="Arial"/>
                <a:cs typeface="Arial"/>
              </a:rPr>
              <a:t> Вага кульок роликів була зменшена на 2 грами на компонент, що дозволило заощадити 9 тон матеріалів.</a:t>
            </a:r>
            <a:r>
              <a:rPr lang="uk" sz="950" b="0" i="0" u="none" spc="-5" baseline="0" dirty="0">
                <a:solidFill>
                  <a:srgbClr val="2D2525"/>
                </a:solidFill>
                <a:latin typeface="Arial"/>
                <a:cs typeface="Arial"/>
              </a:rPr>
              <a:t> Аналогічно,</a:t>
            </a:r>
            <a:endParaRPr sz="950" dirty="0">
              <a:latin typeface="Arial"/>
              <a:cs typeface="Arial"/>
            </a:endParaRPr>
          </a:p>
        </p:txBody>
      </p:sp>
      <p:sp>
        <p:nvSpPr>
          <p:cNvPr id="7" name="object 7"/>
          <p:cNvSpPr/>
          <p:nvPr/>
        </p:nvSpPr>
        <p:spPr>
          <a:xfrm>
            <a:off x="0" y="453199"/>
            <a:ext cx="10692130" cy="0"/>
          </a:xfrm>
          <a:custGeom>
            <a:avLst/>
            <a:gdLst/>
            <a:ahLst/>
            <a:cxnLst/>
            <a:rect l="l" t="t" r="r" b="b"/>
            <a:pathLst>
              <a:path w="10692130">
                <a:moveTo>
                  <a:pt x="10692003" y="0"/>
                </a:moveTo>
                <a:lnTo>
                  <a:pt x="0" y="0"/>
                </a:lnTo>
              </a:path>
            </a:pathLst>
          </a:custGeom>
          <a:ln w="3175">
            <a:solidFill>
              <a:srgbClr val="000000"/>
            </a:solidFill>
          </a:ln>
        </p:spPr>
        <p:txBody>
          <a:bodyPr wrap="square" lIns="0" tIns="0" rIns="0" bIns="0" rtlCol="0"/>
          <a:lstStyle/>
          <a:p>
            <a:endParaRPr/>
          </a:p>
        </p:txBody>
      </p:sp>
      <p:sp>
        <p:nvSpPr>
          <p:cNvPr id="23" name="object 23"/>
          <p:cNvSpPr txBox="1">
            <a:spLocks noGrp="1"/>
          </p:cNvSpPr>
          <p:nvPr>
            <p:ph type="sldNum" sz="quarter" idx="7"/>
          </p:nvPr>
        </p:nvSpPr>
        <p:spPr>
          <a:prstGeom prst="rect">
            <a:avLst/>
          </a:prstGeom>
        </p:spPr>
        <p:txBody>
          <a:bodyPr vert="horz" wrap="square" lIns="0" tIns="19685" rIns="0" bIns="0" rtlCol="0">
            <a:spAutoFit/>
          </a:bodyPr>
          <a:lstStyle/>
          <a:p>
            <a:pPr marL="39370" algn="l" rtl="0">
              <a:lnSpc>
                <a:spcPct val="100000"/>
              </a:lnSpc>
              <a:spcBef>
                <a:spcPts val="155"/>
              </a:spcBef>
            </a:pPr>
            <a:r>
              <a:rPr lang="uk" b="0" i="0" u="none" spc="-25" baseline="0"/>
              <a:t>53</a:t>
            </a:r>
          </a:p>
        </p:txBody>
      </p:sp>
      <p:sp>
        <p:nvSpPr>
          <p:cNvPr id="10" name="object 69"/>
          <p:cNvSpPr txBox="1">
            <a:spLocks noGrp="1"/>
          </p:cNvSpPr>
          <p:nvPr>
            <p:ph type="ftr" sz="quarter" idx="5"/>
          </p:nvPr>
        </p:nvSpPr>
        <p:spPr>
          <a:xfrm>
            <a:off x="419246" y="7204929"/>
            <a:ext cx="4836761" cy="160300"/>
          </a:xfrm>
          <a:prstGeom prst="rect">
            <a:avLst/>
          </a:prstGeom>
        </p:spPr>
        <p:txBody>
          <a:bodyPr vert="horz" wrap="square" lIns="0" tIns="21590" rIns="0" bIns="0" rtlCol="0">
            <a:spAutoFit/>
          </a:bodyPr>
          <a:lstStyle/>
          <a:p>
            <a:pPr marL="12700" algn="l" rtl="0">
              <a:lnSpc>
                <a:spcPct val="100000"/>
              </a:lnSpc>
              <a:spcBef>
                <a:spcPts val="170"/>
              </a:spcBef>
            </a:pPr>
            <a:r>
              <a:rPr lang="uk" b="0" i="0" u="none" spc="-5" baseline="0" dirty="0"/>
              <a:t>Звіт про сталий розвиток за 2024 рік </a:t>
            </a:r>
            <a:r>
              <a:rPr lang="uk" b="0" i="0" u="none" spc="175" baseline="0" dirty="0">
                <a:latin typeface="Arial"/>
                <a:cs typeface="Arial"/>
              </a:rPr>
              <a:t>|</a:t>
            </a:r>
            <a:r>
              <a:rPr lang="uk" b="0" i="0" u="none" spc="45" baseline="0" dirty="0">
                <a:latin typeface="Arial"/>
                <a:cs typeface="Arial"/>
              </a:rPr>
              <a:t> </a:t>
            </a:r>
            <a:r>
              <a:rPr lang="en-US" dirty="0" err="1">
                <a:latin typeface="Arial"/>
                <a:cs typeface="Arial"/>
              </a:rPr>
              <a:t>Oriflame</a:t>
            </a:r>
            <a:r>
              <a:rPr lang="en-US" spc="45" dirty="0">
                <a:latin typeface="Arial"/>
                <a:cs typeface="Arial"/>
              </a:rPr>
              <a:t> </a:t>
            </a:r>
            <a:r>
              <a:rPr lang="en-US" spc="-10" dirty="0">
                <a:latin typeface="Arial"/>
                <a:cs typeface="Arial"/>
              </a:rPr>
              <a:t>Cosmetics</a:t>
            </a:r>
            <a:endParaRPr lang="uk" b="0" i="0" u="none" spc="-10" baseline="0" dirty="0">
              <a:latin typeface="Arial"/>
              <a:cs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3783800" y="6477229"/>
            <a:ext cx="6306185" cy="238760"/>
          </a:xfrm>
          <a:prstGeom prst="rect">
            <a:avLst/>
          </a:prstGeom>
        </p:spPr>
        <p:txBody>
          <a:bodyPr vert="horz" wrap="square" lIns="0" tIns="12700" rIns="0" bIns="0" rtlCol="0">
            <a:spAutoFit/>
          </a:bodyPr>
          <a:lstStyle/>
          <a:p>
            <a:pPr marL="12700" marR="5080" rtl="0">
              <a:lnSpc>
                <a:spcPct val="100000"/>
              </a:lnSpc>
              <a:spcBef>
                <a:spcPts val="100"/>
              </a:spcBef>
            </a:pPr>
            <a:r>
              <a:rPr lang="uk" sz="700" b="0" i="0" u="none" spc="55" baseline="0">
                <a:solidFill>
                  <a:srgbClr val="2D2525"/>
                </a:solidFill>
                <a:latin typeface="Arial"/>
                <a:cs typeface="Arial"/>
              </a:rPr>
              <a:t>Схема потоку відходів і упаковки компанії «Оріфлейм» – візуалізація процесів поводження з упаковкою та відходами в нашому ланцюжку створення вартості.</a:t>
            </a:r>
            <a:r>
              <a:rPr lang="uk" sz="700" b="0" i="0" u="none" spc="60" baseline="0">
                <a:solidFill>
                  <a:srgbClr val="2D2525"/>
                </a:solidFill>
                <a:latin typeface="Arial"/>
                <a:cs typeface="Arial"/>
              </a:rPr>
              <a:t> Пунктирними лініями відображена обмежена інформація, доступна компанії «Оріфлейм».</a:t>
            </a:r>
            <a:endParaRPr sz="700">
              <a:latin typeface="Arial"/>
              <a:cs typeface="Arial"/>
            </a:endParaRPr>
          </a:p>
        </p:txBody>
      </p:sp>
      <p:sp>
        <p:nvSpPr>
          <p:cNvPr id="3" name="object 3"/>
          <p:cNvSpPr txBox="1"/>
          <p:nvPr/>
        </p:nvSpPr>
        <p:spPr>
          <a:xfrm>
            <a:off x="423302" y="914137"/>
            <a:ext cx="3268801" cy="6286336"/>
          </a:xfrm>
          <a:prstGeom prst="rect">
            <a:avLst/>
          </a:prstGeom>
        </p:spPr>
        <p:txBody>
          <a:bodyPr vert="horz" wrap="square" lIns="0" tIns="12700" rIns="0" bIns="0" rtlCol="0">
            <a:spAutoFit/>
          </a:bodyPr>
          <a:lstStyle/>
          <a:p>
            <a:pPr marL="12700" marR="129539" rtl="0">
              <a:lnSpc>
                <a:spcPct val="100000"/>
              </a:lnSpc>
              <a:spcBef>
                <a:spcPts val="100"/>
              </a:spcBef>
            </a:pPr>
            <a:r>
              <a:rPr lang="uk" sz="1000" b="0" i="0" u="none" spc="-40" baseline="0" dirty="0">
                <a:solidFill>
                  <a:srgbClr val="2D2525"/>
                </a:solidFill>
                <a:latin typeface="Arial"/>
                <a:cs typeface="Arial"/>
              </a:rPr>
              <a:t>Ми переробили дизайн Royal Velvet і зменшили вагу скла на 20%, додавши 25% PCR і водночас уникнувши використання понад 5 тон пакувального матеріалу в 2024 році.</a:t>
            </a:r>
            <a:r>
              <a:rPr lang="uk" sz="1000" b="0" i="0" u="none" spc="-50" baseline="0" dirty="0">
                <a:solidFill>
                  <a:srgbClr val="2D2525"/>
                </a:solidFill>
                <a:latin typeface="Arial"/>
                <a:cs typeface="Arial"/>
              </a:rPr>
              <a:t> Ми переглянули дизайн кришок, що використовуються для нашої лінійки засобів для догляду за шкірою Optimals, і зменшили їх вагу на  2,2 грама, уникнувши при цьому використання 3 тонн пластику.</a:t>
            </a:r>
            <a:endParaRPr sz="1000" dirty="0">
              <a:latin typeface="Arial"/>
              <a:cs typeface="Arial"/>
            </a:endParaRPr>
          </a:p>
          <a:p>
            <a:pPr marL="12700" marR="153670" rtl="0">
              <a:lnSpc>
                <a:spcPct val="100000"/>
              </a:lnSpc>
            </a:pPr>
            <a:r>
              <a:rPr lang="uk" sz="1000" b="0" i="0" u="none" spc="-10" baseline="0" dirty="0">
                <a:solidFill>
                  <a:srgbClr val="2D2525"/>
                </a:solidFill>
                <a:latin typeface="Arial"/>
                <a:cs typeface="Arial"/>
              </a:rPr>
              <a:t> </a:t>
            </a:r>
            <a:r>
              <a:rPr lang="uk" sz="1000" b="0" i="0" u="none" spc="-50" baseline="0" dirty="0">
                <a:solidFill>
                  <a:srgbClr val="2D2525"/>
                </a:solidFill>
                <a:latin typeface="Arial"/>
                <a:cs typeface="Arial"/>
              </a:rPr>
              <a:t>Окрім ініціатив щодо зменшення ваги косметичної упаковки, ми замінили пластикову піну на картон для внутрішньої упаковки всіх нових ювелірних виробів, що дозволило скоротити використання пластику на 1076 тонн. Ми продовжимо ці позитивні ініціативи зі зменшення відходів у 2025 році.</a:t>
            </a:r>
            <a:endParaRPr sz="1000" dirty="0">
              <a:latin typeface="Arial"/>
              <a:cs typeface="Arial"/>
            </a:endParaRPr>
          </a:p>
          <a:p>
            <a:pPr rtl="0">
              <a:lnSpc>
                <a:spcPct val="100000"/>
              </a:lnSpc>
              <a:spcBef>
                <a:spcPts val="40"/>
              </a:spcBef>
            </a:pPr>
            <a:endParaRPr sz="1000" dirty="0">
              <a:latin typeface="Arial"/>
              <a:cs typeface="Arial"/>
            </a:endParaRPr>
          </a:p>
          <a:p>
            <a:pPr marL="12700" rtl="0">
              <a:lnSpc>
                <a:spcPct val="100000"/>
              </a:lnSpc>
            </a:pPr>
            <a:r>
              <a:rPr lang="uk" sz="1300" b="0" i="0" u="none" baseline="0" dirty="0">
                <a:solidFill>
                  <a:srgbClr val="2D2525"/>
                </a:solidFill>
                <a:latin typeface="Arial Black"/>
                <a:cs typeface="Arial Black"/>
              </a:rPr>
              <a:t>Управління відходами на наших підприємствах</a:t>
            </a:r>
            <a:endParaRPr sz="1300" dirty="0">
              <a:latin typeface="Arial Black"/>
              <a:cs typeface="Arial Black"/>
            </a:endParaRPr>
          </a:p>
          <a:p>
            <a:pPr marL="12700" marR="5080" rtl="0">
              <a:lnSpc>
                <a:spcPct val="100000"/>
              </a:lnSpc>
              <a:spcBef>
                <a:spcPts val="509"/>
              </a:spcBef>
            </a:pPr>
            <a:r>
              <a:rPr lang="uk" sz="1000" b="0" i="0" u="none" spc="-45" baseline="0" dirty="0">
                <a:solidFill>
                  <a:srgbClr val="2D2525"/>
                </a:solidFill>
                <a:latin typeface="Arial"/>
                <a:cs typeface="Arial"/>
              </a:rPr>
              <a:t>Відходи утворюються в результаті нашої діяльності.</a:t>
            </a:r>
            <a:r>
              <a:rPr lang="uk" sz="1000" b="0" i="0" u="none" spc="-40" baseline="0" dirty="0">
                <a:solidFill>
                  <a:srgbClr val="2D2525"/>
                </a:solidFill>
                <a:latin typeface="Arial"/>
                <a:cs typeface="Arial"/>
              </a:rPr>
              <a:t> На наших виробничих майданчиках утворюються наступні відходи – залишки рецептур, пакувальні матеріали, мул з очисних споруд та лабораторні хімікати.</a:t>
            </a:r>
            <a:r>
              <a:rPr lang="uk" sz="1000" b="0" i="0" u="none" spc="-5" baseline="0" dirty="0">
                <a:solidFill>
                  <a:srgbClr val="2D2525"/>
                </a:solidFill>
                <a:latin typeface="Arial"/>
                <a:cs typeface="Arial"/>
              </a:rPr>
              <a:t> На інших наших об'єктах (офіси, склади, сервісні центри) відходи складаються, наприклад, з офісних матеріалів, органічних відходів, картону та електроніки.</a:t>
            </a:r>
            <a:endParaRPr sz="1000" dirty="0">
              <a:latin typeface="Arial"/>
              <a:cs typeface="Arial"/>
            </a:endParaRPr>
          </a:p>
          <a:p>
            <a:pPr marL="12700" marR="74295" rtl="0">
              <a:lnSpc>
                <a:spcPct val="100000"/>
              </a:lnSpc>
            </a:pPr>
            <a:r>
              <a:rPr lang="uk" sz="1000" b="0" i="0" u="none" spc="5" baseline="0" dirty="0">
                <a:solidFill>
                  <a:srgbClr val="2D2525"/>
                </a:solidFill>
                <a:latin typeface="Arial"/>
                <a:cs typeface="Arial"/>
              </a:rPr>
              <a:t> </a:t>
            </a:r>
            <a:r>
              <a:rPr lang="uk" sz="1000" b="0" i="0" u="none" baseline="0" dirty="0">
                <a:solidFill>
                  <a:srgbClr val="2D2525"/>
                </a:solidFill>
                <a:latin typeface="Arial"/>
                <a:cs typeface="Arial"/>
              </a:rPr>
              <a:t>На складах ми також маємо списання простроченої продукції, і ми працюємо над процесами щодо зменшення та управління цим впливом.</a:t>
            </a:r>
            <a:endParaRPr sz="1000" dirty="0">
              <a:latin typeface="Arial"/>
              <a:cs typeface="Arial"/>
            </a:endParaRPr>
          </a:p>
          <a:p>
            <a:pPr marL="12700" marR="127635" rtl="0">
              <a:lnSpc>
                <a:spcPct val="100000"/>
              </a:lnSpc>
              <a:spcBef>
                <a:spcPts val="850"/>
              </a:spcBef>
            </a:pPr>
            <a:r>
              <a:rPr lang="uk" sz="1000" b="0" i="0" u="none" spc="-25" baseline="0" dirty="0">
                <a:solidFill>
                  <a:srgbClr val="2D2525"/>
                </a:solidFill>
                <a:latin typeface="Arial"/>
                <a:cs typeface="Arial"/>
              </a:rPr>
              <a:t>Ми співпрацюємо з компаніями, що займаються утилізацією відходів, з метою підвищення рівня переробки відходів. </a:t>
            </a:r>
            <a:r>
              <a:rPr lang="uk" sz="1000" b="0" i="0" u="none" spc="-35" baseline="0" dirty="0">
                <a:solidFill>
                  <a:srgbClr val="2D2525"/>
                </a:solidFill>
                <a:latin typeface="Arial"/>
                <a:cs typeface="Arial"/>
              </a:rPr>
              <a:t>На виробничих майданчиках компанії «Оріфлейм» забезпечується утилізація та переробка небезпечних відходів відповідно до місцевого законодавства про відходи.</a:t>
            </a:r>
            <a:r>
              <a:rPr lang="uk" sz="1000" b="0" i="0" u="none" spc="-10" baseline="0" dirty="0">
                <a:solidFill>
                  <a:srgbClr val="2D2525"/>
                </a:solidFill>
                <a:latin typeface="Arial"/>
                <a:cs typeface="Arial"/>
              </a:rPr>
              <a:t> </a:t>
            </a:r>
            <a:r>
              <a:rPr lang="uk" sz="1000" b="0" i="0" u="none" baseline="0" dirty="0">
                <a:solidFill>
                  <a:srgbClr val="2D2525"/>
                </a:solidFill>
                <a:latin typeface="Arial"/>
                <a:cs typeface="Arial"/>
              </a:rPr>
              <a:t>Ми також впровадили нову програму для обробки даних про відходи та інтегрували інтерактивні звіти з візуалізацією даних, щоб підвищити ефективність управління відходами.</a:t>
            </a:r>
            <a:r>
              <a:rPr lang="uk" sz="1000" b="0" i="0" u="none" spc="-60" baseline="0" dirty="0">
                <a:solidFill>
                  <a:srgbClr val="2D2525"/>
                </a:solidFill>
                <a:latin typeface="Arial"/>
                <a:cs typeface="Arial"/>
              </a:rPr>
              <a:t> Це вдосконалення дозволяє краще відстежувати, аналізувати та приймати рішення, забезпечуючи більш ефективний та стійкий підхід до зменшення відходів.</a:t>
            </a:r>
            <a:endParaRPr sz="1000" dirty="0">
              <a:latin typeface="Arial"/>
              <a:cs typeface="Arial"/>
            </a:endParaRPr>
          </a:p>
          <a:p>
            <a:pPr marL="12700" marR="113030" rtl="0">
              <a:lnSpc>
                <a:spcPct val="100000"/>
              </a:lnSpc>
            </a:pPr>
            <a:endParaRPr sz="1000" dirty="0">
              <a:latin typeface="Arial"/>
              <a:cs typeface="Arial"/>
            </a:endParaRPr>
          </a:p>
        </p:txBody>
      </p:sp>
      <p:sp>
        <p:nvSpPr>
          <p:cNvPr id="4" name="object 4"/>
          <p:cNvSpPr txBox="1"/>
          <p:nvPr/>
        </p:nvSpPr>
        <p:spPr>
          <a:xfrm>
            <a:off x="7113974" y="882259"/>
            <a:ext cx="3414325" cy="2628925"/>
          </a:xfrm>
          <a:prstGeom prst="rect">
            <a:avLst/>
          </a:prstGeom>
        </p:spPr>
        <p:txBody>
          <a:bodyPr vert="horz" wrap="square" lIns="0" tIns="12700" rIns="0" bIns="0" rtlCol="0">
            <a:spAutoFit/>
          </a:bodyPr>
          <a:lstStyle/>
          <a:p>
            <a:pPr marL="12700" marR="27940" rtl="0">
              <a:lnSpc>
                <a:spcPct val="100000"/>
              </a:lnSpc>
              <a:spcBef>
                <a:spcPts val="100"/>
              </a:spcBef>
            </a:pPr>
            <a:r>
              <a:rPr lang="uk" sz="1000" b="0" i="0" u="none" spc="-20" baseline="0" dirty="0">
                <a:solidFill>
                  <a:srgbClr val="2D2525"/>
                </a:solidFill>
                <a:latin typeface="Arial"/>
                <a:cs typeface="Arial"/>
              </a:rPr>
              <a:t>Запущена в 2022 році кампанія «Less Waste Lifestyle» в Індонезії дозволяє споживачам і підприємцям у сфері краси</a:t>
            </a:r>
            <a:r>
              <a:rPr lang="uk" sz="1000" b="0" i="0" u="none" spc="-45" baseline="0" dirty="0">
                <a:solidFill>
                  <a:srgbClr val="2D2525"/>
                </a:solidFill>
                <a:latin typeface="Arial"/>
                <a:cs typeface="Arial"/>
              </a:rPr>
              <a:t>повертати порожні пляшки та контейнери через Oriflame Experience Centre, сприяючи розвитку культури сталого розвитку.</a:t>
            </a:r>
            <a:r>
              <a:rPr lang="uk" sz="1000" b="0" i="0" u="none" spc="-30" baseline="0" dirty="0">
                <a:solidFill>
                  <a:srgbClr val="2D2525"/>
                </a:solidFill>
                <a:latin typeface="Arial"/>
                <a:cs typeface="Arial"/>
              </a:rPr>
              <a:t> Компанія «Оріфлейм» співпрацює з місцевими переробниками відходів, збираючи та сортуючи відходи двічі на тиждень, а також проводячи семінари з питань сталого розвитку та підприємництва.</a:t>
            </a:r>
            <a:endParaRPr sz="1000" dirty="0">
              <a:latin typeface="Arial"/>
              <a:cs typeface="Arial"/>
            </a:endParaRPr>
          </a:p>
          <a:p>
            <a:pPr marL="12700" marR="5080" rtl="0">
              <a:lnSpc>
                <a:spcPct val="100000"/>
              </a:lnSpc>
            </a:pPr>
            <a:r>
              <a:rPr lang="uk" sz="1000" b="0" i="0" u="none" baseline="0" dirty="0">
                <a:solidFill>
                  <a:srgbClr val="2D2525"/>
                </a:solidFill>
                <a:latin typeface="Arial"/>
                <a:cs typeface="Arial"/>
              </a:rPr>
              <a:t>Крім того, ми вивчаємо можливості переробки відходів у комерційно цінні продукти в Індонезії.</a:t>
            </a:r>
            <a:r>
              <a:rPr lang="uk" sz="1000" b="0" i="0" u="none" spc="-45" baseline="0" dirty="0">
                <a:solidFill>
                  <a:srgbClr val="2D2525"/>
                </a:solidFill>
                <a:latin typeface="Arial"/>
                <a:cs typeface="Arial"/>
              </a:rPr>
              <a:t> В Україні програма переробки відходів, яка розпочалася у 2021 році, наразі охоплює 30 SPO і передбачає збір відходів упаковки, які сортуються за типом матеріалу, а потім відправляються на переробку.</a:t>
            </a:r>
            <a:r>
              <a:rPr lang="uk" sz="1000" b="0" i="0" u="none" spc="-20" baseline="0" dirty="0">
                <a:solidFill>
                  <a:srgbClr val="2D2525"/>
                </a:solidFill>
                <a:latin typeface="Arial"/>
                <a:cs typeface="Arial"/>
              </a:rPr>
              <a:t> Упаковка компанії «Оріфлейм» визнана придатною для переробки в Україні.</a:t>
            </a:r>
            <a:endParaRPr sz="1000" dirty="0">
              <a:latin typeface="Arial"/>
              <a:cs typeface="Arial"/>
            </a:endParaRPr>
          </a:p>
          <a:p>
            <a:pPr marL="12700" marR="257175" rtl="0">
              <a:lnSpc>
                <a:spcPct val="100000"/>
              </a:lnSpc>
            </a:pPr>
            <a:r>
              <a:rPr lang="uk" sz="1000" b="0" i="0" u="none" spc="-30" baseline="0" dirty="0">
                <a:solidFill>
                  <a:srgbClr val="2D2525"/>
                </a:solidFill>
                <a:latin typeface="Arial"/>
                <a:cs typeface="Arial"/>
              </a:rPr>
              <a:t>Наші процеси поводження з упаковкою та відходами показані на рисунку 1.</a:t>
            </a:r>
            <a:endParaRPr sz="1000" dirty="0">
              <a:latin typeface="Arial"/>
              <a:cs typeface="Arial"/>
            </a:endParaRPr>
          </a:p>
        </p:txBody>
      </p:sp>
      <p:grpSp>
        <p:nvGrpSpPr>
          <p:cNvPr id="5" name="object 5"/>
          <p:cNvGrpSpPr/>
          <p:nvPr/>
        </p:nvGrpSpPr>
        <p:grpSpPr>
          <a:xfrm>
            <a:off x="3806520" y="3493033"/>
            <a:ext cx="6453505" cy="2874010"/>
            <a:chOff x="3806520" y="3493033"/>
            <a:chExt cx="6453505" cy="2874010"/>
          </a:xfrm>
        </p:grpSpPr>
        <p:sp>
          <p:nvSpPr>
            <p:cNvPr id="6" name="object 6"/>
            <p:cNvSpPr/>
            <p:nvPr/>
          </p:nvSpPr>
          <p:spPr>
            <a:xfrm>
              <a:off x="3806520" y="3493033"/>
              <a:ext cx="6453505" cy="2874010"/>
            </a:xfrm>
            <a:custGeom>
              <a:avLst/>
              <a:gdLst/>
              <a:ahLst/>
              <a:cxnLst/>
              <a:rect l="l" t="t" r="r" b="b"/>
              <a:pathLst>
                <a:path w="6453505" h="2874010">
                  <a:moveTo>
                    <a:pt x="6453479" y="0"/>
                  </a:moveTo>
                  <a:lnTo>
                    <a:pt x="0" y="0"/>
                  </a:lnTo>
                  <a:lnTo>
                    <a:pt x="0" y="2873946"/>
                  </a:lnTo>
                  <a:lnTo>
                    <a:pt x="6453479" y="2873946"/>
                  </a:lnTo>
                  <a:lnTo>
                    <a:pt x="6453479" y="0"/>
                  </a:lnTo>
                  <a:close/>
                </a:path>
              </a:pathLst>
            </a:custGeom>
            <a:solidFill>
              <a:srgbClr val="D5E9ED"/>
            </a:solidFill>
          </p:spPr>
          <p:txBody>
            <a:bodyPr wrap="square" lIns="0" tIns="0" rIns="0" bIns="0" rtlCol="0"/>
            <a:lstStyle/>
            <a:p>
              <a:endParaRPr/>
            </a:p>
          </p:txBody>
        </p:sp>
        <p:sp>
          <p:nvSpPr>
            <p:cNvPr id="7" name="object 7"/>
            <p:cNvSpPr/>
            <p:nvPr/>
          </p:nvSpPr>
          <p:spPr>
            <a:xfrm>
              <a:off x="6867309" y="3905516"/>
              <a:ext cx="3264535" cy="2399665"/>
            </a:xfrm>
            <a:custGeom>
              <a:avLst/>
              <a:gdLst/>
              <a:ahLst/>
              <a:cxnLst/>
              <a:rect l="l" t="t" r="r" b="b"/>
              <a:pathLst>
                <a:path w="3264534" h="2399665">
                  <a:moveTo>
                    <a:pt x="838301" y="1704962"/>
                  </a:moveTo>
                  <a:lnTo>
                    <a:pt x="832789" y="1657032"/>
                  </a:lnTo>
                  <a:lnTo>
                    <a:pt x="817054" y="1613052"/>
                  </a:lnTo>
                  <a:lnTo>
                    <a:pt x="792391" y="1574241"/>
                  </a:lnTo>
                  <a:lnTo>
                    <a:pt x="760018" y="1541868"/>
                  </a:lnTo>
                  <a:lnTo>
                    <a:pt x="721207" y="1517205"/>
                  </a:lnTo>
                  <a:lnTo>
                    <a:pt x="677214" y="1501482"/>
                  </a:lnTo>
                  <a:lnTo>
                    <a:pt x="629285" y="1495958"/>
                  </a:lnTo>
                  <a:lnTo>
                    <a:pt x="209016" y="1495958"/>
                  </a:lnTo>
                  <a:lnTo>
                    <a:pt x="161099" y="1501482"/>
                  </a:lnTo>
                  <a:lnTo>
                    <a:pt x="117106" y="1517205"/>
                  </a:lnTo>
                  <a:lnTo>
                    <a:pt x="78295" y="1541868"/>
                  </a:lnTo>
                  <a:lnTo>
                    <a:pt x="45923" y="1574241"/>
                  </a:lnTo>
                  <a:lnTo>
                    <a:pt x="21247" y="1613052"/>
                  </a:lnTo>
                  <a:lnTo>
                    <a:pt x="5524" y="1657032"/>
                  </a:lnTo>
                  <a:lnTo>
                    <a:pt x="0" y="1704962"/>
                  </a:lnTo>
                  <a:lnTo>
                    <a:pt x="5524" y="1752879"/>
                  </a:lnTo>
                  <a:lnTo>
                    <a:pt x="21247" y="1796872"/>
                  </a:lnTo>
                  <a:lnTo>
                    <a:pt x="45923" y="1835683"/>
                  </a:lnTo>
                  <a:lnTo>
                    <a:pt x="78295" y="1868055"/>
                  </a:lnTo>
                  <a:lnTo>
                    <a:pt x="117106" y="1892731"/>
                  </a:lnTo>
                  <a:lnTo>
                    <a:pt x="161099" y="1908454"/>
                  </a:lnTo>
                  <a:lnTo>
                    <a:pt x="209016" y="1913978"/>
                  </a:lnTo>
                  <a:lnTo>
                    <a:pt x="629285" y="1913978"/>
                  </a:lnTo>
                  <a:lnTo>
                    <a:pt x="677214" y="1908454"/>
                  </a:lnTo>
                  <a:lnTo>
                    <a:pt x="721207" y="1892731"/>
                  </a:lnTo>
                  <a:lnTo>
                    <a:pt x="760018" y="1868055"/>
                  </a:lnTo>
                  <a:lnTo>
                    <a:pt x="792391" y="1835683"/>
                  </a:lnTo>
                  <a:lnTo>
                    <a:pt x="817054" y="1796872"/>
                  </a:lnTo>
                  <a:lnTo>
                    <a:pt x="832789" y="1752879"/>
                  </a:lnTo>
                  <a:lnTo>
                    <a:pt x="838301" y="1704962"/>
                  </a:lnTo>
                  <a:close/>
                </a:path>
                <a:path w="3264534" h="2399665">
                  <a:moveTo>
                    <a:pt x="1172260" y="566445"/>
                  </a:moveTo>
                  <a:lnTo>
                    <a:pt x="1078623" y="447281"/>
                  </a:lnTo>
                  <a:lnTo>
                    <a:pt x="1078623" y="139"/>
                  </a:lnTo>
                  <a:lnTo>
                    <a:pt x="466877" y="139"/>
                  </a:lnTo>
                  <a:lnTo>
                    <a:pt x="466877" y="1132738"/>
                  </a:lnTo>
                  <a:lnTo>
                    <a:pt x="1078623" y="1132738"/>
                  </a:lnTo>
                  <a:lnTo>
                    <a:pt x="1078623" y="679678"/>
                  </a:lnTo>
                  <a:lnTo>
                    <a:pt x="1172260" y="566445"/>
                  </a:lnTo>
                  <a:close/>
                </a:path>
                <a:path w="3264534" h="2399665">
                  <a:moveTo>
                    <a:pt x="1868512" y="2245791"/>
                  </a:moveTo>
                  <a:lnTo>
                    <a:pt x="1860677" y="2197252"/>
                  </a:lnTo>
                  <a:lnTo>
                    <a:pt x="1838883" y="2155101"/>
                  </a:lnTo>
                  <a:lnTo>
                    <a:pt x="1805647" y="2121865"/>
                  </a:lnTo>
                  <a:lnTo>
                    <a:pt x="1763496" y="2100059"/>
                  </a:lnTo>
                  <a:lnTo>
                    <a:pt x="1714957" y="2092236"/>
                  </a:lnTo>
                  <a:lnTo>
                    <a:pt x="1453680" y="2092236"/>
                  </a:lnTo>
                  <a:lnTo>
                    <a:pt x="1405140" y="2100059"/>
                  </a:lnTo>
                  <a:lnTo>
                    <a:pt x="1362989" y="2121865"/>
                  </a:lnTo>
                  <a:lnTo>
                    <a:pt x="1329753" y="2155101"/>
                  </a:lnTo>
                  <a:lnTo>
                    <a:pt x="1307947" y="2197252"/>
                  </a:lnTo>
                  <a:lnTo>
                    <a:pt x="1300124" y="2245791"/>
                  </a:lnTo>
                  <a:lnTo>
                    <a:pt x="1307947" y="2294331"/>
                  </a:lnTo>
                  <a:lnTo>
                    <a:pt x="1329753" y="2336482"/>
                  </a:lnTo>
                  <a:lnTo>
                    <a:pt x="1362989" y="2369718"/>
                  </a:lnTo>
                  <a:lnTo>
                    <a:pt x="1405140" y="2391524"/>
                  </a:lnTo>
                  <a:lnTo>
                    <a:pt x="1453680" y="2399347"/>
                  </a:lnTo>
                  <a:lnTo>
                    <a:pt x="1714957" y="2399347"/>
                  </a:lnTo>
                  <a:lnTo>
                    <a:pt x="1763496" y="2391524"/>
                  </a:lnTo>
                  <a:lnTo>
                    <a:pt x="1805647" y="2369718"/>
                  </a:lnTo>
                  <a:lnTo>
                    <a:pt x="1838883" y="2336482"/>
                  </a:lnTo>
                  <a:lnTo>
                    <a:pt x="1860677" y="2294331"/>
                  </a:lnTo>
                  <a:lnTo>
                    <a:pt x="1868512" y="2245791"/>
                  </a:lnTo>
                  <a:close/>
                </a:path>
                <a:path w="3264534" h="2399665">
                  <a:moveTo>
                    <a:pt x="2448953" y="100812"/>
                  </a:moveTo>
                  <a:lnTo>
                    <a:pt x="2441422" y="63500"/>
                  </a:lnTo>
                  <a:lnTo>
                    <a:pt x="2420886" y="33032"/>
                  </a:lnTo>
                  <a:lnTo>
                    <a:pt x="2390419" y="12484"/>
                  </a:lnTo>
                  <a:lnTo>
                    <a:pt x="2353106" y="4953"/>
                  </a:lnTo>
                  <a:lnTo>
                    <a:pt x="1316062" y="4953"/>
                  </a:lnTo>
                  <a:lnTo>
                    <a:pt x="1278750" y="12484"/>
                  </a:lnTo>
                  <a:lnTo>
                    <a:pt x="1248295" y="33032"/>
                  </a:lnTo>
                  <a:lnTo>
                    <a:pt x="1227747" y="63500"/>
                  </a:lnTo>
                  <a:lnTo>
                    <a:pt x="1220216" y="100812"/>
                  </a:lnTo>
                  <a:lnTo>
                    <a:pt x="1227747" y="138112"/>
                  </a:lnTo>
                  <a:lnTo>
                    <a:pt x="1248295" y="168579"/>
                  </a:lnTo>
                  <a:lnTo>
                    <a:pt x="1278750" y="189128"/>
                  </a:lnTo>
                  <a:lnTo>
                    <a:pt x="1316062" y="196659"/>
                  </a:lnTo>
                  <a:lnTo>
                    <a:pt x="2353106" y="196659"/>
                  </a:lnTo>
                  <a:lnTo>
                    <a:pt x="2390419" y="189128"/>
                  </a:lnTo>
                  <a:lnTo>
                    <a:pt x="2420886" y="168579"/>
                  </a:lnTo>
                  <a:lnTo>
                    <a:pt x="2441422" y="138112"/>
                  </a:lnTo>
                  <a:lnTo>
                    <a:pt x="2448953" y="100812"/>
                  </a:lnTo>
                  <a:close/>
                </a:path>
                <a:path w="3264534" h="2399665">
                  <a:moveTo>
                    <a:pt x="3252546" y="1704682"/>
                  </a:moveTo>
                  <a:lnTo>
                    <a:pt x="3247059" y="1657108"/>
                  </a:lnTo>
                  <a:lnTo>
                    <a:pt x="3231451" y="1613420"/>
                  </a:lnTo>
                  <a:lnTo>
                    <a:pt x="3206953" y="1574888"/>
                  </a:lnTo>
                  <a:lnTo>
                    <a:pt x="3174809" y="1542745"/>
                  </a:lnTo>
                  <a:lnTo>
                    <a:pt x="3136277" y="1518246"/>
                  </a:lnTo>
                  <a:lnTo>
                    <a:pt x="3092602" y="1502638"/>
                  </a:lnTo>
                  <a:lnTo>
                    <a:pt x="3045015" y="1497152"/>
                  </a:lnTo>
                  <a:lnTo>
                    <a:pt x="2832201" y="1497152"/>
                  </a:lnTo>
                  <a:lnTo>
                    <a:pt x="2784614" y="1502638"/>
                  </a:lnTo>
                  <a:lnTo>
                    <a:pt x="2740926" y="1518246"/>
                  </a:lnTo>
                  <a:lnTo>
                    <a:pt x="2702395" y="1542745"/>
                  </a:lnTo>
                  <a:lnTo>
                    <a:pt x="2670251" y="1574888"/>
                  </a:lnTo>
                  <a:lnTo>
                    <a:pt x="2645765" y="1613420"/>
                  </a:lnTo>
                  <a:lnTo>
                    <a:pt x="2630144" y="1657108"/>
                  </a:lnTo>
                  <a:lnTo>
                    <a:pt x="2624671" y="1704682"/>
                  </a:lnTo>
                  <a:lnTo>
                    <a:pt x="2630144" y="1752269"/>
                  </a:lnTo>
                  <a:lnTo>
                    <a:pt x="2645765" y="1795945"/>
                  </a:lnTo>
                  <a:lnTo>
                    <a:pt x="2670251" y="1834476"/>
                  </a:lnTo>
                  <a:lnTo>
                    <a:pt x="2702395" y="1866620"/>
                  </a:lnTo>
                  <a:lnTo>
                    <a:pt x="2740926" y="1891118"/>
                  </a:lnTo>
                  <a:lnTo>
                    <a:pt x="2784614" y="1906739"/>
                  </a:lnTo>
                  <a:lnTo>
                    <a:pt x="2832201" y="1912213"/>
                  </a:lnTo>
                  <a:lnTo>
                    <a:pt x="3045015" y="1912213"/>
                  </a:lnTo>
                  <a:lnTo>
                    <a:pt x="3092602" y="1906739"/>
                  </a:lnTo>
                  <a:lnTo>
                    <a:pt x="3136277" y="1891118"/>
                  </a:lnTo>
                  <a:lnTo>
                    <a:pt x="3174809" y="1866620"/>
                  </a:lnTo>
                  <a:lnTo>
                    <a:pt x="3206953" y="1834476"/>
                  </a:lnTo>
                  <a:lnTo>
                    <a:pt x="3231451" y="1795945"/>
                  </a:lnTo>
                  <a:lnTo>
                    <a:pt x="3247059" y="1752269"/>
                  </a:lnTo>
                  <a:lnTo>
                    <a:pt x="3252546" y="1704682"/>
                  </a:lnTo>
                  <a:close/>
                </a:path>
                <a:path w="3264534" h="2399665">
                  <a:moveTo>
                    <a:pt x="3264230" y="95859"/>
                  </a:moveTo>
                  <a:lnTo>
                    <a:pt x="3256699" y="58547"/>
                  </a:lnTo>
                  <a:lnTo>
                    <a:pt x="3236150" y="28079"/>
                  </a:lnTo>
                  <a:lnTo>
                    <a:pt x="3205683" y="7531"/>
                  </a:lnTo>
                  <a:lnTo>
                    <a:pt x="3168383" y="0"/>
                  </a:lnTo>
                  <a:lnTo>
                    <a:pt x="2694736" y="0"/>
                  </a:lnTo>
                  <a:lnTo>
                    <a:pt x="2657424" y="7531"/>
                  </a:lnTo>
                  <a:lnTo>
                    <a:pt x="2626957" y="28079"/>
                  </a:lnTo>
                  <a:lnTo>
                    <a:pt x="2606408" y="58547"/>
                  </a:lnTo>
                  <a:lnTo>
                    <a:pt x="2598877" y="95859"/>
                  </a:lnTo>
                  <a:lnTo>
                    <a:pt x="2606408" y="133172"/>
                  </a:lnTo>
                  <a:lnTo>
                    <a:pt x="2626957" y="163626"/>
                  </a:lnTo>
                  <a:lnTo>
                    <a:pt x="2657424" y="184175"/>
                  </a:lnTo>
                  <a:lnTo>
                    <a:pt x="2694736" y="191706"/>
                  </a:lnTo>
                  <a:lnTo>
                    <a:pt x="3168383" y="191706"/>
                  </a:lnTo>
                  <a:lnTo>
                    <a:pt x="3205683" y="184175"/>
                  </a:lnTo>
                  <a:lnTo>
                    <a:pt x="3236150" y="163626"/>
                  </a:lnTo>
                  <a:lnTo>
                    <a:pt x="3256699" y="133172"/>
                  </a:lnTo>
                  <a:lnTo>
                    <a:pt x="3264230" y="95859"/>
                  </a:lnTo>
                  <a:close/>
                </a:path>
              </a:pathLst>
            </a:custGeom>
            <a:solidFill>
              <a:srgbClr val="868AB4"/>
            </a:solidFill>
          </p:spPr>
          <p:txBody>
            <a:bodyPr wrap="square" lIns="0" tIns="0" rIns="0" bIns="0" rtlCol="0"/>
            <a:lstStyle/>
            <a:p>
              <a:endParaRPr/>
            </a:p>
          </p:txBody>
        </p:sp>
        <p:sp>
          <p:nvSpPr>
            <p:cNvPr id="8" name="object 8"/>
            <p:cNvSpPr/>
            <p:nvPr/>
          </p:nvSpPr>
          <p:spPr>
            <a:xfrm>
              <a:off x="4822990" y="3901350"/>
              <a:ext cx="2096135" cy="1137285"/>
            </a:xfrm>
            <a:custGeom>
              <a:avLst/>
              <a:gdLst/>
              <a:ahLst/>
              <a:cxnLst/>
              <a:rect l="l" t="t" r="r" b="b"/>
              <a:pathLst>
                <a:path w="2096134" h="1137285">
                  <a:moveTo>
                    <a:pt x="705383" y="570611"/>
                  </a:moveTo>
                  <a:lnTo>
                    <a:pt x="611746" y="451446"/>
                  </a:lnTo>
                  <a:lnTo>
                    <a:pt x="611746" y="4305"/>
                  </a:lnTo>
                  <a:lnTo>
                    <a:pt x="0" y="4305"/>
                  </a:lnTo>
                  <a:lnTo>
                    <a:pt x="0" y="1136904"/>
                  </a:lnTo>
                  <a:lnTo>
                    <a:pt x="611746" y="1136904"/>
                  </a:lnTo>
                  <a:lnTo>
                    <a:pt x="611746" y="683844"/>
                  </a:lnTo>
                  <a:lnTo>
                    <a:pt x="705383" y="570611"/>
                  </a:lnTo>
                  <a:close/>
                </a:path>
                <a:path w="2096134" h="1137285">
                  <a:moveTo>
                    <a:pt x="2096033" y="95859"/>
                  </a:moveTo>
                  <a:lnTo>
                    <a:pt x="2088502" y="58559"/>
                  </a:lnTo>
                  <a:lnTo>
                    <a:pt x="2067953" y="28079"/>
                  </a:lnTo>
                  <a:lnTo>
                    <a:pt x="2037486" y="7543"/>
                  </a:lnTo>
                  <a:lnTo>
                    <a:pt x="2000186" y="0"/>
                  </a:lnTo>
                  <a:lnTo>
                    <a:pt x="879690" y="0"/>
                  </a:lnTo>
                  <a:lnTo>
                    <a:pt x="842378" y="7543"/>
                  </a:lnTo>
                  <a:lnTo>
                    <a:pt x="811911" y="28079"/>
                  </a:lnTo>
                  <a:lnTo>
                    <a:pt x="791362" y="58559"/>
                  </a:lnTo>
                  <a:lnTo>
                    <a:pt x="783831" y="95859"/>
                  </a:lnTo>
                  <a:lnTo>
                    <a:pt x="791362" y="133172"/>
                  </a:lnTo>
                  <a:lnTo>
                    <a:pt x="811911" y="163639"/>
                  </a:lnTo>
                  <a:lnTo>
                    <a:pt x="842378" y="184175"/>
                  </a:lnTo>
                  <a:lnTo>
                    <a:pt x="879690" y="191706"/>
                  </a:lnTo>
                  <a:lnTo>
                    <a:pt x="2000186" y="191706"/>
                  </a:lnTo>
                  <a:lnTo>
                    <a:pt x="2037486" y="184175"/>
                  </a:lnTo>
                  <a:lnTo>
                    <a:pt x="2067953" y="163639"/>
                  </a:lnTo>
                  <a:lnTo>
                    <a:pt x="2088502" y="133172"/>
                  </a:lnTo>
                  <a:lnTo>
                    <a:pt x="2096033" y="95859"/>
                  </a:lnTo>
                  <a:close/>
                </a:path>
              </a:pathLst>
            </a:custGeom>
            <a:solidFill>
              <a:srgbClr val="9BD3CA"/>
            </a:solidFill>
          </p:spPr>
          <p:txBody>
            <a:bodyPr wrap="square" lIns="0" tIns="0" rIns="0" bIns="0" rtlCol="0"/>
            <a:lstStyle/>
            <a:p>
              <a:endParaRPr/>
            </a:p>
          </p:txBody>
        </p:sp>
        <p:sp>
          <p:nvSpPr>
            <p:cNvPr id="9" name="object 9"/>
            <p:cNvSpPr/>
            <p:nvPr/>
          </p:nvSpPr>
          <p:spPr>
            <a:xfrm>
              <a:off x="3841826" y="3906240"/>
              <a:ext cx="814705" cy="628015"/>
            </a:xfrm>
            <a:custGeom>
              <a:avLst/>
              <a:gdLst/>
              <a:ahLst/>
              <a:cxnLst/>
              <a:rect l="l" t="t" r="r" b="b"/>
              <a:pathLst>
                <a:path w="814704" h="628014">
                  <a:moveTo>
                    <a:pt x="814501" y="532003"/>
                  </a:moveTo>
                  <a:lnTo>
                    <a:pt x="806970" y="494703"/>
                  </a:lnTo>
                  <a:lnTo>
                    <a:pt x="786422" y="464223"/>
                  </a:lnTo>
                  <a:lnTo>
                    <a:pt x="755954" y="443687"/>
                  </a:lnTo>
                  <a:lnTo>
                    <a:pt x="718654" y="436143"/>
                  </a:lnTo>
                  <a:lnTo>
                    <a:pt x="95846" y="436143"/>
                  </a:lnTo>
                  <a:lnTo>
                    <a:pt x="58534" y="443687"/>
                  </a:lnTo>
                  <a:lnTo>
                    <a:pt x="28067" y="464223"/>
                  </a:lnTo>
                  <a:lnTo>
                    <a:pt x="7531" y="494703"/>
                  </a:lnTo>
                  <a:lnTo>
                    <a:pt x="0" y="532003"/>
                  </a:lnTo>
                  <a:lnTo>
                    <a:pt x="7531" y="569315"/>
                  </a:lnTo>
                  <a:lnTo>
                    <a:pt x="28067" y="599782"/>
                  </a:lnTo>
                  <a:lnTo>
                    <a:pt x="58534" y="620318"/>
                  </a:lnTo>
                  <a:lnTo>
                    <a:pt x="95846" y="627849"/>
                  </a:lnTo>
                  <a:lnTo>
                    <a:pt x="718654" y="627849"/>
                  </a:lnTo>
                  <a:lnTo>
                    <a:pt x="755954" y="620318"/>
                  </a:lnTo>
                  <a:lnTo>
                    <a:pt x="786422" y="599782"/>
                  </a:lnTo>
                  <a:lnTo>
                    <a:pt x="806970" y="569315"/>
                  </a:lnTo>
                  <a:lnTo>
                    <a:pt x="814501" y="532003"/>
                  </a:lnTo>
                  <a:close/>
                </a:path>
                <a:path w="814704" h="628014">
                  <a:moveTo>
                    <a:pt x="814501" y="95859"/>
                  </a:moveTo>
                  <a:lnTo>
                    <a:pt x="806970" y="58547"/>
                  </a:lnTo>
                  <a:lnTo>
                    <a:pt x="786422" y="28079"/>
                  </a:lnTo>
                  <a:lnTo>
                    <a:pt x="755954" y="7531"/>
                  </a:lnTo>
                  <a:lnTo>
                    <a:pt x="718654" y="0"/>
                  </a:lnTo>
                  <a:lnTo>
                    <a:pt x="95846" y="0"/>
                  </a:lnTo>
                  <a:lnTo>
                    <a:pt x="58534" y="7531"/>
                  </a:lnTo>
                  <a:lnTo>
                    <a:pt x="28067" y="28079"/>
                  </a:lnTo>
                  <a:lnTo>
                    <a:pt x="7531" y="58547"/>
                  </a:lnTo>
                  <a:lnTo>
                    <a:pt x="0" y="95859"/>
                  </a:lnTo>
                  <a:lnTo>
                    <a:pt x="7531" y="133159"/>
                  </a:lnTo>
                  <a:lnTo>
                    <a:pt x="28067" y="163626"/>
                  </a:lnTo>
                  <a:lnTo>
                    <a:pt x="58534" y="184175"/>
                  </a:lnTo>
                  <a:lnTo>
                    <a:pt x="95846" y="191706"/>
                  </a:lnTo>
                  <a:lnTo>
                    <a:pt x="718654" y="191706"/>
                  </a:lnTo>
                  <a:lnTo>
                    <a:pt x="755954" y="184175"/>
                  </a:lnTo>
                  <a:lnTo>
                    <a:pt x="786422" y="163626"/>
                  </a:lnTo>
                  <a:lnTo>
                    <a:pt x="806970" y="133159"/>
                  </a:lnTo>
                  <a:lnTo>
                    <a:pt x="814501" y="95859"/>
                  </a:lnTo>
                  <a:close/>
                </a:path>
              </a:pathLst>
            </a:custGeom>
            <a:solidFill>
              <a:srgbClr val="FF8672"/>
            </a:solidFill>
          </p:spPr>
          <p:txBody>
            <a:bodyPr wrap="square" lIns="0" tIns="0" rIns="0" bIns="0" rtlCol="0"/>
            <a:lstStyle/>
            <a:p>
              <a:endParaRPr/>
            </a:p>
          </p:txBody>
        </p:sp>
      </p:grpSp>
      <p:sp>
        <p:nvSpPr>
          <p:cNvPr id="10" name="object 10"/>
          <p:cNvSpPr txBox="1"/>
          <p:nvPr/>
        </p:nvSpPr>
        <p:spPr>
          <a:xfrm>
            <a:off x="4020766" y="4365740"/>
            <a:ext cx="455930" cy="139700"/>
          </a:xfrm>
          <a:prstGeom prst="rect">
            <a:avLst/>
          </a:prstGeom>
        </p:spPr>
        <p:txBody>
          <a:bodyPr vert="horz" wrap="square" lIns="0" tIns="12065" rIns="0" bIns="0" rtlCol="0">
            <a:spAutoFit/>
          </a:bodyPr>
          <a:lstStyle/>
          <a:p>
            <a:pPr marL="12700" rtl="0">
              <a:lnSpc>
                <a:spcPct val="100000"/>
              </a:lnSpc>
              <a:spcBef>
                <a:spcPts val="95"/>
              </a:spcBef>
            </a:pPr>
            <a:r>
              <a:rPr lang="uk" sz="750" b="0" i="0" u="none" spc="-10" baseline="0">
                <a:solidFill>
                  <a:srgbClr val="382F2C"/>
                </a:solidFill>
                <a:latin typeface="Trebuchet MS"/>
                <a:cs typeface="Trebuchet MS"/>
              </a:rPr>
              <a:t>Упаковка</a:t>
            </a:r>
            <a:endParaRPr sz="750">
              <a:latin typeface="Trebuchet MS"/>
              <a:cs typeface="Trebuchet MS"/>
            </a:endParaRPr>
          </a:p>
        </p:txBody>
      </p:sp>
      <p:sp>
        <p:nvSpPr>
          <p:cNvPr id="11" name="object 11"/>
          <p:cNvSpPr/>
          <p:nvPr/>
        </p:nvSpPr>
        <p:spPr>
          <a:xfrm>
            <a:off x="3841828" y="4841948"/>
            <a:ext cx="814705" cy="191770"/>
          </a:xfrm>
          <a:custGeom>
            <a:avLst/>
            <a:gdLst/>
            <a:ahLst/>
            <a:cxnLst/>
            <a:rect l="l" t="t" r="r" b="b"/>
            <a:pathLst>
              <a:path w="814704" h="191770">
                <a:moveTo>
                  <a:pt x="718654" y="0"/>
                </a:moveTo>
                <a:lnTo>
                  <a:pt x="95846" y="0"/>
                </a:lnTo>
                <a:lnTo>
                  <a:pt x="58534" y="7534"/>
                </a:lnTo>
                <a:lnTo>
                  <a:pt x="28068" y="28079"/>
                </a:lnTo>
                <a:lnTo>
                  <a:pt x="7530" y="58550"/>
                </a:lnTo>
                <a:lnTo>
                  <a:pt x="0" y="95859"/>
                </a:lnTo>
                <a:lnTo>
                  <a:pt x="7530" y="133167"/>
                </a:lnTo>
                <a:lnTo>
                  <a:pt x="28068" y="163633"/>
                </a:lnTo>
                <a:lnTo>
                  <a:pt x="58534" y="184174"/>
                </a:lnTo>
                <a:lnTo>
                  <a:pt x="95846" y="191706"/>
                </a:lnTo>
                <a:lnTo>
                  <a:pt x="718654" y="191706"/>
                </a:lnTo>
                <a:lnTo>
                  <a:pt x="755962" y="184174"/>
                </a:lnTo>
                <a:lnTo>
                  <a:pt x="786428" y="163633"/>
                </a:lnTo>
                <a:lnTo>
                  <a:pt x="806969" y="133167"/>
                </a:lnTo>
                <a:lnTo>
                  <a:pt x="814501" y="95859"/>
                </a:lnTo>
                <a:lnTo>
                  <a:pt x="806969" y="58550"/>
                </a:lnTo>
                <a:lnTo>
                  <a:pt x="786428" y="28079"/>
                </a:lnTo>
                <a:lnTo>
                  <a:pt x="755962" y="7534"/>
                </a:lnTo>
                <a:lnTo>
                  <a:pt x="718654" y="0"/>
                </a:lnTo>
                <a:close/>
              </a:path>
            </a:pathLst>
          </a:custGeom>
          <a:solidFill>
            <a:srgbClr val="FF8672"/>
          </a:solidFill>
        </p:spPr>
        <p:txBody>
          <a:bodyPr wrap="square" lIns="0" tIns="0" rIns="0" bIns="0" rtlCol="0"/>
          <a:lstStyle/>
          <a:p>
            <a:endParaRPr/>
          </a:p>
        </p:txBody>
      </p:sp>
      <p:sp>
        <p:nvSpPr>
          <p:cNvPr id="12" name="object 12"/>
          <p:cNvSpPr txBox="1"/>
          <p:nvPr/>
        </p:nvSpPr>
        <p:spPr>
          <a:xfrm>
            <a:off x="3935605" y="4865048"/>
            <a:ext cx="720927" cy="127599"/>
          </a:xfrm>
          <a:prstGeom prst="rect">
            <a:avLst/>
          </a:prstGeom>
        </p:spPr>
        <p:txBody>
          <a:bodyPr vert="horz" wrap="square" lIns="0" tIns="12065" rIns="0" bIns="0" rtlCol="0">
            <a:spAutoFit/>
          </a:bodyPr>
          <a:lstStyle/>
          <a:p>
            <a:pPr marL="12700" rtl="0">
              <a:lnSpc>
                <a:spcPct val="100000"/>
              </a:lnSpc>
              <a:spcBef>
                <a:spcPts val="95"/>
              </a:spcBef>
            </a:pPr>
            <a:r>
              <a:rPr lang="uk" sz="750" b="0" i="0" u="none" spc="-30" baseline="0" dirty="0">
                <a:solidFill>
                  <a:srgbClr val="382F2C"/>
                </a:solidFill>
                <a:latin typeface="Trebuchet MS"/>
                <a:cs typeface="Trebuchet MS"/>
              </a:rPr>
              <a:t>Готова продукція</a:t>
            </a:r>
            <a:endParaRPr sz="750" dirty="0">
              <a:latin typeface="Trebuchet MS"/>
              <a:cs typeface="Trebuchet MS"/>
            </a:endParaRPr>
          </a:p>
        </p:txBody>
      </p:sp>
      <p:sp>
        <p:nvSpPr>
          <p:cNvPr id="13" name="object 13"/>
          <p:cNvSpPr txBox="1"/>
          <p:nvPr/>
        </p:nvSpPr>
        <p:spPr>
          <a:xfrm>
            <a:off x="8223218" y="6072633"/>
            <a:ext cx="489563" cy="127599"/>
          </a:xfrm>
          <a:prstGeom prst="rect">
            <a:avLst/>
          </a:prstGeom>
        </p:spPr>
        <p:txBody>
          <a:bodyPr vert="horz" wrap="square" lIns="0" tIns="12065" rIns="0" bIns="0" rtlCol="0">
            <a:spAutoFit/>
          </a:bodyPr>
          <a:lstStyle/>
          <a:p>
            <a:pPr marL="12700" rtl="0">
              <a:lnSpc>
                <a:spcPct val="100000"/>
              </a:lnSpc>
              <a:spcBef>
                <a:spcPts val="95"/>
              </a:spcBef>
            </a:pPr>
            <a:r>
              <a:rPr lang="uk" sz="750" b="0" i="0" u="none" spc="-10" baseline="0" dirty="0">
                <a:solidFill>
                  <a:srgbClr val="382F2C"/>
                </a:solidFill>
                <a:latin typeface="Trebuchet MS"/>
                <a:cs typeface="Trebuchet MS"/>
              </a:rPr>
              <a:t>Утилізація</a:t>
            </a:r>
            <a:endParaRPr sz="750" dirty="0">
              <a:latin typeface="Trebuchet MS"/>
              <a:cs typeface="Trebuchet MS"/>
            </a:endParaRPr>
          </a:p>
        </p:txBody>
      </p:sp>
      <p:sp>
        <p:nvSpPr>
          <p:cNvPr id="14" name="object 14"/>
          <p:cNvSpPr/>
          <p:nvPr/>
        </p:nvSpPr>
        <p:spPr>
          <a:xfrm>
            <a:off x="8812238" y="5997745"/>
            <a:ext cx="441325" cy="307340"/>
          </a:xfrm>
          <a:custGeom>
            <a:avLst/>
            <a:gdLst/>
            <a:ahLst/>
            <a:cxnLst/>
            <a:rect l="l" t="t" r="r" b="b"/>
            <a:pathLst>
              <a:path w="441325" h="307339">
                <a:moveTo>
                  <a:pt x="287464" y="0"/>
                </a:moveTo>
                <a:lnTo>
                  <a:pt x="153555" y="0"/>
                </a:lnTo>
                <a:lnTo>
                  <a:pt x="105018" y="7829"/>
                </a:lnTo>
                <a:lnTo>
                  <a:pt x="62865" y="29629"/>
                </a:lnTo>
                <a:lnTo>
                  <a:pt x="29626" y="62871"/>
                </a:lnTo>
                <a:lnTo>
                  <a:pt x="7827" y="105023"/>
                </a:lnTo>
                <a:lnTo>
                  <a:pt x="0" y="153555"/>
                </a:lnTo>
                <a:lnTo>
                  <a:pt x="7827" y="202092"/>
                </a:lnTo>
                <a:lnTo>
                  <a:pt x="29626" y="244245"/>
                </a:lnTo>
                <a:lnTo>
                  <a:pt x="62865" y="277485"/>
                </a:lnTo>
                <a:lnTo>
                  <a:pt x="105018" y="299283"/>
                </a:lnTo>
                <a:lnTo>
                  <a:pt x="153555" y="307111"/>
                </a:lnTo>
                <a:lnTo>
                  <a:pt x="287464" y="307111"/>
                </a:lnTo>
                <a:lnTo>
                  <a:pt x="336001" y="299283"/>
                </a:lnTo>
                <a:lnTo>
                  <a:pt x="378154" y="277485"/>
                </a:lnTo>
                <a:lnTo>
                  <a:pt x="411394" y="244245"/>
                </a:lnTo>
                <a:lnTo>
                  <a:pt x="433192" y="202092"/>
                </a:lnTo>
                <a:lnTo>
                  <a:pt x="441020" y="153555"/>
                </a:lnTo>
                <a:lnTo>
                  <a:pt x="433192" y="105023"/>
                </a:lnTo>
                <a:lnTo>
                  <a:pt x="411394" y="62871"/>
                </a:lnTo>
                <a:lnTo>
                  <a:pt x="378154" y="29629"/>
                </a:lnTo>
                <a:lnTo>
                  <a:pt x="336001" y="7829"/>
                </a:lnTo>
                <a:lnTo>
                  <a:pt x="287464" y="0"/>
                </a:lnTo>
                <a:close/>
              </a:path>
            </a:pathLst>
          </a:custGeom>
          <a:solidFill>
            <a:srgbClr val="868AB4"/>
          </a:solidFill>
        </p:spPr>
        <p:txBody>
          <a:bodyPr wrap="square" lIns="0" tIns="0" rIns="0" bIns="0" rtlCol="0"/>
          <a:lstStyle/>
          <a:p>
            <a:endParaRPr/>
          </a:p>
        </p:txBody>
      </p:sp>
      <p:sp>
        <p:nvSpPr>
          <p:cNvPr id="15" name="object 15"/>
          <p:cNvSpPr txBox="1"/>
          <p:nvPr/>
        </p:nvSpPr>
        <p:spPr>
          <a:xfrm>
            <a:off x="3882444" y="5565386"/>
            <a:ext cx="683260" cy="139700"/>
          </a:xfrm>
          <a:prstGeom prst="rect">
            <a:avLst/>
          </a:prstGeom>
        </p:spPr>
        <p:txBody>
          <a:bodyPr vert="horz" wrap="square" lIns="0" tIns="12065" rIns="0" bIns="0" rtlCol="0">
            <a:spAutoFit/>
          </a:bodyPr>
          <a:lstStyle/>
          <a:p>
            <a:pPr marL="12700" rtl="0">
              <a:lnSpc>
                <a:spcPct val="100000"/>
              </a:lnSpc>
              <a:spcBef>
                <a:spcPts val="95"/>
              </a:spcBef>
            </a:pPr>
            <a:r>
              <a:rPr lang="uk" sz="750" b="0" i="0" u="none" spc="-25" baseline="0">
                <a:solidFill>
                  <a:srgbClr val="382F2C"/>
                </a:solidFill>
                <a:latin typeface="Trebuchet MS"/>
                <a:cs typeface="Trebuchet MS"/>
              </a:rPr>
              <a:t>Відходи від видобування</a:t>
            </a:r>
            <a:endParaRPr sz="750">
              <a:latin typeface="Trebuchet MS"/>
              <a:cs typeface="Trebuchet MS"/>
            </a:endParaRPr>
          </a:p>
        </p:txBody>
      </p:sp>
      <p:sp>
        <p:nvSpPr>
          <p:cNvPr id="16" name="object 16"/>
          <p:cNvSpPr txBox="1"/>
          <p:nvPr/>
        </p:nvSpPr>
        <p:spPr>
          <a:xfrm>
            <a:off x="8821136" y="5956403"/>
            <a:ext cx="426253" cy="358431"/>
          </a:xfrm>
          <a:prstGeom prst="rect">
            <a:avLst/>
          </a:prstGeom>
        </p:spPr>
        <p:txBody>
          <a:bodyPr vert="horz" wrap="square" lIns="0" tIns="12065" rIns="0" bIns="0" rtlCol="0">
            <a:spAutoFit/>
          </a:bodyPr>
          <a:lstStyle/>
          <a:p>
            <a:pPr marL="12700" algn="ctr" rtl="0">
              <a:lnSpc>
                <a:spcPct val="100000"/>
              </a:lnSpc>
              <a:spcBef>
                <a:spcPts val="95"/>
              </a:spcBef>
            </a:pPr>
            <a:r>
              <a:rPr lang="uk" sz="750" b="0" i="0" u="none" spc="-55" baseline="0" dirty="0">
                <a:solidFill>
                  <a:srgbClr val="382F2C"/>
                </a:solidFill>
                <a:latin typeface="Trebuchet MS"/>
                <a:cs typeface="Trebuchet MS"/>
              </a:rPr>
              <a:t>Повторне використання</a:t>
            </a:r>
            <a:endParaRPr sz="750" dirty="0">
              <a:latin typeface="Trebuchet MS"/>
              <a:cs typeface="Trebuchet MS"/>
            </a:endParaRPr>
          </a:p>
        </p:txBody>
      </p:sp>
      <p:sp>
        <p:nvSpPr>
          <p:cNvPr id="17" name="object 17"/>
          <p:cNvSpPr/>
          <p:nvPr/>
        </p:nvSpPr>
        <p:spPr>
          <a:xfrm>
            <a:off x="9336248" y="5997745"/>
            <a:ext cx="869315" cy="307340"/>
          </a:xfrm>
          <a:custGeom>
            <a:avLst/>
            <a:gdLst/>
            <a:ahLst/>
            <a:cxnLst/>
            <a:rect l="l" t="t" r="r" b="b"/>
            <a:pathLst>
              <a:path w="869315" h="307339">
                <a:moveTo>
                  <a:pt x="715314" y="0"/>
                </a:moveTo>
                <a:lnTo>
                  <a:pt x="153542" y="0"/>
                </a:lnTo>
                <a:lnTo>
                  <a:pt x="105012" y="7829"/>
                </a:lnTo>
                <a:lnTo>
                  <a:pt x="62863" y="29629"/>
                </a:lnTo>
                <a:lnTo>
                  <a:pt x="29625" y="62871"/>
                </a:lnTo>
                <a:lnTo>
                  <a:pt x="7827" y="105023"/>
                </a:lnTo>
                <a:lnTo>
                  <a:pt x="0" y="153555"/>
                </a:lnTo>
                <a:lnTo>
                  <a:pt x="7827" y="202092"/>
                </a:lnTo>
                <a:lnTo>
                  <a:pt x="29625" y="244245"/>
                </a:lnTo>
                <a:lnTo>
                  <a:pt x="62863" y="277485"/>
                </a:lnTo>
                <a:lnTo>
                  <a:pt x="105012" y="299283"/>
                </a:lnTo>
                <a:lnTo>
                  <a:pt x="153542" y="307111"/>
                </a:lnTo>
                <a:lnTo>
                  <a:pt x="715314" y="307111"/>
                </a:lnTo>
                <a:lnTo>
                  <a:pt x="763851" y="299283"/>
                </a:lnTo>
                <a:lnTo>
                  <a:pt x="806004" y="277485"/>
                </a:lnTo>
                <a:lnTo>
                  <a:pt x="839244" y="244245"/>
                </a:lnTo>
                <a:lnTo>
                  <a:pt x="861042" y="202092"/>
                </a:lnTo>
                <a:lnTo>
                  <a:pt x="868870" y="153555"/>
                </a:lnTo>
                <a:lnTo>
                  <a:pt x="861042" y="105023"/>
                </a:lnTo>
                <a:lnTo>
                  <a:pt x="839244" y="62871"/>
                </a:lnTo>
                <a:lnTo>
                  <a:pt x="806004" y="29629"/>
                </a:lnTo>
                <a:lnTo>
                  <a:pt x="763851" y="7829"/>
                </a:lnTo>
                <a:lnTo>
                  <a:pt x="715314" y="0"/>
                </a:lnTo>
                <a:close/>
              </a:path>
            </a:pathLst>
          </a:custGeom>
          <a:solidFill>
            <a:srgbClr val="868AB4"/>
          </a:solidFill>
        </p:spPr>
        <p:txBody>
          <a:bodyPr wrap="square" lIns="0" tIns="0" rIns="0" bIns="0" rtlCol="0"/>
          <a:lstStyle/>
          <a:p>
            <a:endParaRPr/>
          </a:p>
        </p:txBody>
      </p:sp>
      <p:sp>
        <p:nvSpPr>
          <p:cNvPr id="18" name="object 18"/>
          <p:cNvSpPr txBox="1"/>
          <p:nvPr/>
        </p:nvSpPr>
        <p:spPr>
          <a:xfrm>
            <a:off x="9386826" y="6012565"/>
            <a:ext cx="795655" cy="251992"/>
          </a:xfrm>
          <a:prstGeom prst="rect">
            <a:avLst/>
          </a:prstGeom>
        </p:spPr>
        <p:txBody>
          <a:bodyPr vert="horz" wrap="square" lIns="0" tIns="20955" rIns="0" bIns="0" rtlCol="0">
            <a:spAutoFit/>
          </a:bodyPr>
          <a:lstStyle/>
          <a:p>
            <a:pPr marL="12700" marR="5080" indent="-12700" algn="ctr" rtl="0">
              <a:lnSpc>
                <a:spcPts val="850"/>
              </a:lnSpc>
              <a:spcBef>
                <a:spcPts val="165"/>
              </a:spcBef>
            </a:pPr>
            <a:r>
              <a:rPr lang="uk" sz="750" b="0" i="0" u="none" spc="-10" baseline="0" dirty="0">
                <a:solidFill>
                  <a:srgbClr val="382F2C"/>
                </a:solidFill>
                <a:latin typeface="Trebuchet MS"/>
                <a:cs typeface="Trebuchet MS"/>
              </a:rPr>
              <a:t>Інші операції з утилізації</a:t>
            </a:r>
            <a:endParaRPr sz="750" dirty="0">
              <a:latin typeface="Trebuchet MS"/>
              <a:cs typeface="Trebuchet MS"/>
            </a:endParaRPr>
          </a:p>
        </p:txBody>
      </p:sp>
      <p:sp>
        <p:nvSpPr>
          <p:cNvPr id="19" name="object 19"/>
          <p:cNvSpPr txBox="1"/>
          <p:nvPr/>
        </p:nvSpPr>
        <p:spPr>
          <a:xfrm>
            <a:off x="4011094" y="3933247"/>
            <a:ext cx="554609" cy="127599"/>
          </a:xfrm>
          <a:prstGeom prst="rect">
            <a:avLst/>
          </a:prstGeom>
        </p:spPr>
        <p:txBody>
          <a:bodyPr vert="horz" wrap="square" lIns="0" tIns="12065" rIns="0" bIns="0" rtlCol="0">
            <a:spAutoFit/>
          </a:bodyPr>
          <a:lstStyle/>
          <a:p>
            <a:pPr marL="12700" rtl="0">
              <a:lnSpc>
                <a:spcPct val="100000"/>
              </a:lnSpc>
              <a:spcBef>
                <a:spcPts val="95"/>
              </a:spcBef>
            </a:pPr>
            <a:r>
              <a:rPr lang="uk" sz="750" b="0" i="0" u="none" spc="-20" baseline="0" dirty="0">
                <a:solidFill>
                  <a:srgbClr val="382F2C"/>
                </a:solidFill>
                <a:latin typeface="Trebuchet MS"/>
                <a:cs typeface="Trebuchet MS"/>
              </a:rPr>
              <a:t>Інгредієнти</a:t>
            </a:r>
            <a:endParaRPr sz="750" dirty="0">
              <a:latin typeface="Trebuchet MS"/>
              <a:cs typeface="Trebuchet MS"/>
            </a:endParaRPr>
          </a:p>
        </p:txBody>
      </p:sp>
      <p:sp>
        <p:nvSpPr>
          <p:cNvPr id="20" name="object 20"/>
          <p:cNvSpPr txBox="1"/>
          <p:nvPr/>
        </p:nvSpPr>
        <p:spPr>
          <a:xfrm>
            <a:off x="5727261" y="3927922"/>
            <a:ext cx="1069975" cy="139700"/>
          </a:xfrm>
          <a:prstGeom prst="rect">
            <a:avLst/>
          </a:prstGeom>
        </p:spPr>
        <p:txBody>
          <a:bodyPr vert="horz" wrap="square" lIns="0" tIns="12065" rIns="0" bIns="0" rtlCol="0">
            <a:spAutoFit/>
          </a:bodyPr>
          <a:lstStyle/>
          <a:p>
            <a:pPr marL="12700" rtl="0">
              <a:lnSpc>
                <a:spcPct val="100000"/>
              </a:lnSpc>
              <a:spcBef>
                <a:spcPts val="95"/>
              </a:spcBef>
            </a:pPr>
            <a:r>
              <a:rPr lang="uk" sz="750" b="0" i="0" u="none" spc="-10" baseline="0">
                <a:solidFill>
                  <a:srgbClr val="382F2C"/>
                </a:solidFill>
                <a:latin typeface="Trebuchet MS"/>
                <a:cs typeface="Trebuchet MS"/>
              </a:rPr>
              <a:t>Продукція та упаковка</a:t>
            </a:r>
            <a:endParaRPr sz="750">
              <a:latin typeface="Trebuchet MS"/>
              <a:cs typeface="Trebuchet MS"/>
            </a:endParaRPr>
          </a:p>
        </p:txBody>
      </p:sp>
      <p:sp>
        <p:nvSpPr>
          <p:cNvPr id="21" name="object 21"/>
          <p:cNvSpPr txBox="1"/>
          <p:nvPr/>
        </p:nvSpPr>
        <p:spPr>
          <a:xfrm>
            <a:off x="8142654" y="3873489"/>
            <a:ext cx="1141548" cy="243015"/>
          </a:xfrm>
          <a:prstGeom prst="rect">
            <a:avLst/>
          </a:prstGeom>
        </p:spPr>
        <p:txBody>
          <a:bodyPr vert="horz" wrap="square" lIns="0" tIns="12065" rIns="0" bIns="0" rtlCol="0">
            <a:spAutoFit/>
          </a:bodyPr>
          <a:lstStyle/>
          <a:p>
            <a:pPr marL="12700" rtl="0">
              <a:lnSpc>
                <a:spcPct val="100000"/>
              </a:lnSpc>
              <a:spcBef>
                <a:spcPts val="95"/>
              </a:spcBef>
            </a:pPr>
            <a:r>
              <a:rPr lang="uk" sz="750" b="0" i="0" u="none" spc="-10" baseline="0" dirty="0">
                <a:solidFill>
                  <a:srgbClr val="382F2C"/>
                </a:solidFill>
                <a:latin typeface="Trebuchet MS"/>
                <a:cs typeface="Trebuchet MS"/>
              </a:rPr>
              <a:t>Інгредієнти, що потребують змивання</a:t>
            </a:r>
            <a:endParaRPr sz="750" dirty="0">
              <a:latin typeface="Trebuchet MS"/>
              <a:cs typeface="Trebuchet MS"/>
            </a:endParaRPr>
          </a:p>
        </p:txBody>
      </p:sp>
      <p:sp>
        <p:nvSpPr>
          <p:cNvPr id="22" name="object 22"/>
          <p:cNvSpPr txBox="1"/>
          <p:nvPr/>
        </p:nvSpPr>
        <p:spPr>
          <a:xfrm>
            <a:off x="9461501" y="3928492"/>
            <a:ext cx="712280" cy="119905"/>
          </a:xfrm>
          <a:prstGeom prst="rect">
            <a:avLst/>
          </a:prstGeom>
        </p:spPr>
        <p:txBody>
          <a:bodyPr vert="horz" wrap="square" lIns="0" tIns="12065" rIns="0" bIns="0" rtlCol="0">
            <a:spAutoFit/>
          </a:bodyPr>
          <a:lstStyle/>
          <a:p>
            <a:pPr marL="12700" rtl="0">
              <a:lnSpc>
                <a:spcPct val="100000"/>
              </a:lnSpc>
              <a:spcBef>
                <a:spcPts val="95"/>
              </a:spcBef>
            </a:pPr>
            <a:r>
              <a:rPr lang="uk" sz="700" b="0" i="0" u="none" spc="-10" baseline="0" dirty="0">
                <a:solidFill>
                  <a:srgbClr val="382F2C"/>
                </a:solidFill>
                <a:latin typeface="Trebuchet MS"/>
                <a:cs typeface="Trebuchet MS"/>
              </a:rPr>
              <a:t>Біорозкладність</a:t>
            </a:r>
            <a:endParaRPr sz="750" dirty="0">
              <a:latin typeface="Trebuchet MS"/>
              <a:cs typeface="Trebuchet MS"/>
            </a:endParaRPr>
          </a:p>
        </p:txBody>
      </p:sp>
      <p:sp>
        <p:nvSpPr>
          <p:cNvPr id="23" name="object 23"/>
          <p:cNvSpPr/>
          <p:nvPr/>
        </p:nvSpPr>
        <p:spPr>
          <a:xfrm>
            <a:off x="8087525" y="4200740"/>
            <a:ext cx="1229360" cy="821690"/>
          </a:xfrm>
          <a:custGeom>
            <a:avLst/>
            <a:gdLst/>
            <a:ahLst/>
            <a:cxnLst/>
            <a:rect l="l" t="t" r="r" b="b"/>
            <a:pathLst>
              <a:path w="1229359" h="821689">
                <a:moveTo>
                  <a:pt x="1228737" y="725512"/>
                </a:moveTo>
                <a:lnTo>
                  <a:pt x="1221206" y="688200"/>
                </a:lnTo>
                <a:lnTo>
                  <a:pt x="1200670" y="657733"/>
                </a:lnTo>
                <a:lnTo>
                  <a:pt x="1170203" y="637184"/>
                </a:lnTo>
                <a:lnTo>
                  <a:pt x="1132890" y="629653"/>
                </a:lnTo>
                <a:lnTo>
                  <a:pt x="95846" y="629653"/>
                </a:lnTo>
                <a:lnTo>
                  <a:pt x="58534" y="637184"/>
                </a:lnTo>
                <a:lnTo>
                  <a:pt x="28079" y="657733"/>
                </a:lnTo>
                <a:lnTo>
                  <a:pt x="7531" y="688200"/>
                </a:lnTo>
                <a:lnTo>
                  <a:pt x="0" y="725512"/>
                </a:lnTo>
                <a:lnTo>
                  <a:pt x="7531" y="762825"/>
                </a:lnTo>
                <a:lnTo>
                  <a:pt x="28079" y="793292"/>
                </a:lnTo>
                <a:lnTo>
                  <a:pt x="58534" y="813828"/>
                </a:lnTo>
                <a:lnTo>
                  <a:pt x="95846" y="821359"/>
                </a:lnTo>
                <a:lnTo>
                  <a:pt x="1132890" y="821359"/>
                </a:lnTo>
                <a:lnTo>
                  <a:pt x="1170203" y="813828"/>
                </a:lnTo>
                <a:lnTo>
                  <a:pt x="1200670" y="793292"/>
                </a:lnTo>
                <a:lnTo>
                  <a:pt x="1221206" y="762825"/>
                </a:lnTo>
                <a:lnTo>
                  <a:pt x="1228737" y="725512"/>
                </a:lnTo>
                <a:close/>
              </a:path>
              <a:path w="1229359" h="821689">
                <a:moveTo>
                  <a:pt x="1228737" y="411480"/>
                </a:moveTo>
                <a:lnTo>
                  <a:pt x="1221206" y="374180"/>
                </a:lnTo>
                <a:lnTo>
                  <a:pt x="1200670" y="343700"/>
                </a:lnTo>
                <a:lnTo>
                  <a:pt x="1170203" y="323164"/>
                </a:lnTo>
                <a:lnTo>
                  <a:pt x="1132890" y="315620"/>
                </a:lnTo>
                <a:lnTo>
                  <a:pt x="95846" y="315620"/>
                </a:lnTo>
                <a:lnTo>
                  <a:pt x="58534" y="323164"/>
                </a:lnTo>
                <a:lnTo>
                  <a:pt x="28079" y="343700"/>
                </a:lnTo>
                <a:lnTo>
                  <a:pt x="7531" y="374180"/>
                </a:lnTo>
                <a:lnTo>
                  <a:pt x="0" y="411480"/>
                </a:lnTo>
                <a:lnTo>
                  <a:pt x="7531" y="448792"/>
                </a:lnTo>
                <a:lnTo>
                  <a:pt x="28079" y="479259"/>
                </a:lnTo>
                <a:lnTo>
                  <a:pt x="58534" y="499795"/>
                </a:lnTo>
                <a:lnTo>
                  <a:pt x="95846" y="507326"/>
                </a:lnTo>
                <a:lnTo>
                  <a:pt x="1132890" y="507326"/>
                </a:lnTo>
                <a:lnTo>
                  <a:pt x="1170203" y="499795"/>
                </a:lnTo>
                <a:lnTo>
                  <a:pt x="1200670" y="479259"/>
                </a:lnTo>
                <a:lnTo>
                  <a:pt x="1221206" y="448792"/>
                </a:lnTo>
                <a:lnTo>
                  <a:pt x="1228737" y="411480"/>
                </a:lnTo>
                <a:close/>
              </a:path>
              <a:path w="1229359" h="821689">
                <a:moveTo>
                  <a:pt x="1228737" y="95859"/>
                </a:moveTo>
                <a:lnTo>
                  <a:pt x="1221206" y="58547"/>
                </a:lnTo>
                <a:lnTo>
                  <a:pt x="1200670" y="28079"/>
                </a:lnTo>
                <a:lnTo>
                  <a:pt x="1170203" y="7531"/>
                </a:lnTo>
                <a:lnTo>
                  <a:pt x="1132890" y="0"/>
                </a:lnTo>
                <a:lnTo>
                  <a:pt x="95846" y="0"/>
                </a:lnTo>
                <a:lnTo>
                  <a:pt x="58534" y="7531"/>
                </a:lnTo>
                <a:lnTo>
                  <a:pt x="28079" y="28079"/>
                </a:lnTo>
                <a:lnTo>
                  <a:pt x="7531" y="58547"/>
                </a:lnTo>
                <a:lnTo>
                  <a:pt x="0" y="95859"/>
                </a:lnTo>
                <a:lnTo>
                  <a:pt x="7531" y="133159"/>
                </a:lnTo>
                <a:lnTo>
                  <a:pt x="28079" y="163626"/>
                </a:lnTo>
                <a:lnTo>
                  <a:pt x="58534" y="184175"/>
                </a:lnTo>
                <a:lnTo>
                  <a:pt x="95846" y="191706"/>
                </a:lnTo>
                <a:lnTo>
                  <a:pt x="1132890" y="191706"/>
                </a:lnTo>
                <a:lnTo>
                  <a:pt x="1170203" y="184175"/>
                </a:lnTo>
                <a:lnTo>
                  <a:pt x="1200670" y="163626"/>
                </a:lnTo>
                <a:lnTo>
                  <a:pt x="1221206" y="133159"/>
                </a:lnTo>
                <a:lnTo>
                  <a:pt x="1228737" y="95859"/>
                </a:lnTo>
                <a:close/>
              </a:path>
            </a:pathLst>
          </a:custGeom>
          <a:solidFill>
            <a:srgbClr val="868AB4"/>
          </a:solidFill>
        </p:spPr>
        <p:txBody>
          <a:bodyPr wrap="square" lIns="0" tIns="0" rIns="0" bIns="0" rtlCol="0"/>
          <a:lstStyle/>
          <a:p>
            <a:endParaRPr/>
          </a:p>
        </p:txBody>
      </p:sp>
      <p:sp>
        <p:nvSpPr>
          <p:cNvPr id="24" name="object 24"/>
          <p:cNvSpPr txBox="1"/>
          <p:nvPr/>
        </p:nvSpPr>
        <p:spPr>
          <a:xfrm>
            <a:off x="8106650" y="4224515"/>
            <a:ext cx="1182370" cy="139700"/>
          </a:xfrm>
          <a:prstGeom prst="rect">
            <a:avLst/>
          </a:prstGeom>
        </p:spPr>
        <p:txBody>
          <a:bodyPr vert="horz" wrap="square" lIns="0" tIns="12065" rIns="0" bIns="0" rtlCol="0">
            <a:spAutoFit/>
          </a:bodyPr>
          <a:lstStyle/>
          <a:p>
            <a:pPr marL="12700" rtl="0">
              <a:lnSpc>
                <a:spcPct val="100000"/>
              </a:lnSpc>
              <a:spcBef>
                <a:spcPts val="95"/>
              </a:spcBef>
            </a:pPr>
            <a:r>
              <a:rPr lang="uk" sz="750" b="0" i="0" u="none" spc="-30" baseline="0">
                <a:solidFill>
                  <a:srgbClr val="382F2C"/>
                </a:solidFill>
                <a:latin typeface="Trebuchet MS"/>
                <a:cs typeface="Trebuchet MS"/>
              </a:rPr>
              <a:t>Інші косметичні інгредієнти</a:t>
            </a:r>
            <a:endParaRPr sz="750">
              <a:latin typeface="Trebuchet MS"/>
              <a:cs typeface="Trebuchet MS"/>
            </a:endParaRPr>
          </a:p>
        </p:txBody>
      </p:sp>
      <p:sp>
        <p:nvSpPr>
          <p:cNvPr id="25" name="object 25"/>
          <p:cNvSpPr txBox="1"/>
          <p:nvPr/>
        </p:nvSpPr>
        <p:spPr>
          <a:xfrm>
            <a:off x="8195394" y="4530786"/>
            <a:ext cx="474345" cy="139700"/>
          </a:xfrm>
          <a:prstGeom prst="rect">
            <a:avLst/>
          </a:prstGeom>
        </p:spPr>
        <p:txBody>
          <a:bodyPr vert="horz" wrap="square" lIns="0" tIns="12065" rIns="0" bIns="0" rtlCol="0">
            <a:spAutoFit/>
          </a:bodyPr>
          <a:lstStyle/>
          <a:p>
            <a:pPr marL="12700" rtl="0">
              <a:lnSpc>
                <a:spcPct val="100000"/>
              </a:lnSpc>
              <a:spcBef>
                <a:spcPts val="95"/>
              </a:spcBef>
            </a:pPr>
            <a:r>
              <a:rPr lang="uk" sz="750" b="0" i="0" u="none" spc="-10" baseline="0">
                <a:solidFill>
                  <a:srgbClr val="382F2C"/>
                </a:solidFill>
                <a:latin typeface="Trebuchet MS"/>
                <a:cs typeface="Trebuchet MS"/>
              </a:rPr>
              <a:t>Упаковка</a:t>
            </a:r>
            <a:endParaRPr sz="750">
              <a:latin typeface="Trebuchet MS"/>
              <a:cs typeface="Trebuchet MS"/>
            </a:endParaRPr>
          </a:p>
        </p:txBody>
      </p:sp>
      <p:sp>
        <p:nvSpPr>
          <p:cNvPr id="26" name="object 26"/>
          <p:cNvSpPr txBox="1"/>
          <p:nvPr/>
        </p:nvSpPr>
        <p:spPr>
          <a:xfrm>
            <a:off x="8186833" y="4854178"/>
            <a:ext cx="541020" cy="139700"/>
          </a:xfrm>
          <a:prstGeom prst="rect">
            <a:avLst/>
          </a:prstGeom>
        </p:spPr>
        <p:txBody>
          <a:bodyPr vert="horz" wrap="square" lIns="0" tIns="12065" rIns="0" bIns="0" rtlCol="0">
            <a:spAutoFit/>
          </a:bodyPr>
          <a:lstStyle/>
          <a:p>
            <a:pPr marL="12700" rtl="0">
              <a:lnSpc>
                <a:spcPct val="100000"/>
              </a:lnSpc>
              <a:spcBef>
                <a:spcPts val="95"/>
              </a:spcBef>
            </a:pPr>
            <a:r>
              <a:rPr lang="uk" sz="750" b="0" i="0" u="none" spc="-10" baseline="0">
                <a:solidFill>
                  <a:srgbClr val="382F2C"/>
                </a:solidFill>
                <a:latin typeface="Trebuchet MS"/>
                <a:cs typeface="Trebuchet MS"/>
              </a:rPr>
              <a:t>Аксесуари</a:t>
            </a:r>
            <a:endParaRPr sz="750">
              <a:latin typeface="Trebuchet MS"/>
              <a:cs typeface="Trebuchet MS"/>
            </a:endParaRPr>
          </a:p>
        </p:txBody>
      </p:sp>
      <p:grpSp>
        <p:nvGrpSpPr>
          <p:cNvPr id="27" name="object 27"/>
          <p:cNvGrpSpPr/>
          <p:nvPr/>
        </p:nvGrpSpPr>
        <p:grpSpPr>
          <a:xfrm>
            <a:off x="4208598" y="3979077"/>
            <a:ext cx="5643245" cy="2221865"/>
            <a:chOff x="4208598" y="3979077"/>
            <a:chExt cx="5643245" cy="2221865"/>
          </a:xfrm>
        </p:grpSpPr>
        <p:sp>
          <p:nvSpPr>
            <p:cNvPr id="28" name="object 28"/>
            <p:cNvSpPr/>
            <p:nvPr/>
          </p:nvSpPr>
          <p:spPr>
            <a:xfrm>
              <a:off x="4234525" y="5507167"/>
              <a:ext cx="0" cy="6350"/>
            </a:xfrm>
            <a:custGeom>
              <a:avLst/>
              <a:gdLst/>
              <a:ahLst/>
              <a:cxnLst/>
              <a:rect l="l" t="t" r="r" b="b"/>
              <a:pathLst>
                <a:path h="6350">
                  <a:moveTo>
                    <a:pt x="0" y="6337"/>
                  </a:moveTo>
                  <a:lnTo>
                    <a:pt x="0" y="0"/>
                  </a:lnTo>
                </a:path>
              </a:pathLst>
            </a:custGeom>
            <a:ln w="6337">
              <a:solidFill>
                <a:srgbClr val="382F2C"/>
              </a:solidFill>
            </a:ln>
          </p:spPr>
          <p:txBody>
            <a:bodyPr wrap="square" lIns="0" tIns="0" rIns="0" bIns="0" rtlCol="0"/>
            <a:lstStyle/>
            <a:p>
              <a:endParaRPr/>
            </a:p>
          </p:txBody>
        </p:sp>
        <p:sp>
          <p:nvSpPr>
            <p:cNvPr id="29" name="object 29"/>
            <p:cNvSpPr/>
            <p:nvPr/>
          </p:nvSpPr>
          <p:spPr>
            <a:xfrm>
              <a:off x="4234525" y="5135722"/>
              <a:ext cx="0" cy="358775"/>
            </a:xfrm>
            <a:custGeom>
              <a:avLst/>
              <a:gdLst/>
              <a:ahLst/>
              <a:cxnLst/>
              <a:rect l="l" t="t" r="r" b="b"/>
              <a:pathLst>
                <a:path h="358775">
                  <a:moveTo>
                    <a:pt x="0" y="358406"/>
                  </a:moveTo>
                  <a:lnTo>
                    <a:pt x="0" y="0"/>
                  </a:lnTo>
                </a:path>
              </a:pathLst>
            </a:custGeom>
            <a:ln w="6337">
              <a:solidFill>
                <a:srgbClr val="382F2C"/>
              </a:solidFill>
              <a:prstDash val="dash"/>
            </a:ln>
          </p:spPr>
          <p:txBody>
            <a:bodyPr wrap="square" lIns="0" tIns="0" rIns="0" bIns="0" rtlCol="0"/>
            <a:lstStyle/>
            <a:p>
              <a:endParaRPr/>
            </a:p>
          </p:txBody>
        </p:sp>
        <p:sp>
          <p:nvSpPr>
            <p:cNvPr id="30" name="object 30"/>
            <p:cNvSpPr/>
            <p:nvPr/>
          </p:nvSpPr>
          <p:spPr>
            <a:xfrm>
              <a:off x="4234525" y="5122870"/>
              <a:ext cx="0" cy="6350"/>
            </a:xfrm>
            <a:custGeom>
              <a:avLst/>
              <a:gdLst/>
              <a:ahLst/>
              <a:cxnLst/>
              <a:rect l="l" t="t" r="r" b="b"/>
              <a:pathLst>
                <a:path h="6350">
                  <a:moveTo>
                    <a:pt x="0" y="6337"/>
                  </a:moveTo>
                  <a:lnTo>
                    <a:pt x="0" y="0"/>
                  </a:lnTo>
                </a:path>
              </a:pathLst>
            </a:custGeom>
            <a:ln w="6337">
              <a:solidFill>
                <a:srgbClr val="382F2C"/>
              </a:solidFill>
            </a:ln>
          </p:spPr>
          <p:txBody>
            <a:bodyPr wrap="square" lIns="0" tIns="0" rIns="0" bIns="0" rtlCol="0"/>
            <a:lstStyle/>
            <a:p>
              <a:endParaRPr/>
            </a:p>
          </p:txBody>
        </p:sp>
        <p:sp>
          <p:nvSpPr>
            <p:cNvPr id="31" name="object 31"/>
            <p:cNvSpPr/>
            <p:nvPr/>
          </p:nvSpPr>
          <p:spPr>
            <a:xfrm>
              <a:off x="4208598" y="5488157"/>
              <a:ext cx="52069" cy="32384"/>
            </a:xfrm>
            <a:custGeom>
              <a:avLst/>
              <a:gdLst/>
              <a:ahLst/>
              <a:cxnLst/>
              <a:rect l="l" t="t" r="r" b="b"/>
              <a:pathLst>
                <a:path w="52070" h="32385">
                  <a:moveTo>
                    <a:pt x="47231" y="0"/>
                  </a:moveTo>
                  <a:lnTo>
                    <a:pt x="25933" y="22910"/>
                  </a:lnTo>
                  <a:lnTo>
                    <a:pt x="4635" y="0"/>
                  </a:lnTo>
                  <a:lnTo>
                    <a:pt x="0" y="4330"/>
                  </a:lnTo>
                  <a:lnTo>
                    <a:pt x="25933" y="32219"/>
                  </a:lnTo>
                  <a:lnTo>
                    <a:pt x="51866" y="4330"/>
                  </a:lnTo>
                  <a:lnTo>
                    <a:pt x="47231" y="0"/>
                  </a:lnTo>
                  <a:close/>
                </a:path>
              </a:pathLst>
            </a:custGeom>
            <a:solidFill>
              <a:srgbClr val="382F2C"/>
            </a:solidFill>
          </p:spPr>
          <p:txBody>
            <a:bodyPr wrap="square" lIns="0" tIns="0" rIns="0" bIns="0" rtlCol="0"/>
            <a:lstStyle/>
            <a:p>
              <a:endParaRPr/>
            </a:p>
          </p:txBody>
        </p:sp>
        <p:sp>
          <p:nvSpPr>
            <p:cNvPr id="32" name="object 32"/>
            <p:cNvSpPr/>
            <p:nvPr/>
          </p:nvSpPr>
          <p:spPr>
            <a:xfrm>
              <a:off x="7254953" y="4722214"/>
              <a:ext cx="0" cy="358140"/>
            </a:xfrm>
            <a:custGeom>
              <a:avLst/>
              <a:gdLst/>
              <a:ahLst/>
              <a:cxnLst/>
              <a:rect l="l" t="t" r="r" b="b"/>
              <a:pathLst>
                <a:path h="358139">
                  <a:moveTo>
                    <a:pt x="0" y="358051"/>
                  </a:moveTo>
                  <a:lnTo>
                    <a:pt x="0" y="0"/>
                  </a:lnTo>
                </a:path>
              </a:pathLst>
            </a:custGeom>
            <a:ln w="6337">
              <a:solidFill>
                <a:srgbClr val="382F2C"/>
              </a:solidFill>
            </a:ln>
          </p:spPr>
          <p:txBody>
            <a:bodyPr wrap="square" lIns="0" tIns="0" rIns="0" bIns="0" rtlCol="0"/>
            <a:lstStyle/>
            <a:p>
              <a:endParaRPr/>
            </a:p>
          </p:txBody>
        </p:sp>
        <p:sp>
          <p:nvSpPr>
            <p:cNvPr id="33" name="object 33"/>
            <p:cNvSpPr/>
            <p:nvPr/>
          </p:nvSpPr>
          <p:spPr>
            <a:xfrm>
              <a:off x="7229033" y="5054925"/>
              <a:ext cx="52069" cy="32384"/>
            </a:xfrm>
            <a:custGeom>
              <a:avLst/>
              <a:gdLst/>
              <a:ahLst/>
              <a:cxnLst/>
              <a:rect l="l" t="t" r="r" b="b"/>
              <a:pathLst>
                <a:path w="52070" h="32385">
                  <a:moveTo>
                    <a:pt x="47218" y="0"/>
                  </a:moveTo>
                  <a:lnTo>
                    <a:pt x="25933" y="22910"/>
                  </a:lnTo>
                  <a:lnTo>
                    <a:pt x="4635" y="0"/>
                  </a:lnTo>
                  <a:lnTo>
                    <a:pt x="0" y="4330"/>
                  </a:lnTo>
                  <a:lnTo>
                    <a:pt x="25933" y="32219"/>
                  </a:lnTo>
                  <a:lnTo>
                    <a:pt x="51854" y="4330"/>
                  </a:lnTo>
                  <a:lnTo>
                    <a:pt x="47218" y="0"/>
                  </a:lnTo>
                  <a:close/>
                </a:path>
              </a:pathLst>
            </a:custGeom>
            <a:solidFill>
              <a:srgbClr val="382F2C"/>
            </a:solidFill>
          </p:spPr>
          <p:txBody>
            <a:bodyPr wrap="square" lIns="0" tIns="0" rIns="0" bIns="0" rtlCol="0"/>
            <a:lstStyle/>
            <a:p>
              <a:endParaRPr/>
            </a:p>
          </p:txBody>
        </p:sp>
        <p:sp>
          <p:nvSpPr>
            <p:cNvPr id="34" name="object 34"/>
            <p:cNvSpPr/>
            <p:nvPr/>
          </p:nvSpPr>
          <p:spPr>
            <a:xfrm>
              <a:off x="9825590" y="5344679"/>
              <a:ext cx="0" cy="6350"/>
            </a:xfrm>
            <a:custGeom>
              <a:avLst/>
              <a:gdLst/>
              <a:ahLst/>
              <a:cxnLst/>
              <a:rect l="l" t="t" r="r" b="b"/>
              <a:pathLst>
                <a:path h="6350">
                  <a:moveTo>
                    <a:pt x="0" y="6337"/>
                  </a:moveTo>
                  <a:lnTo>
                    <a:pt x="0" y="0"/>
                  </a:lnTo>
                </a:path>
              </a:pathLst>
            </a:custGeom>
            <a:ln w="6337">
              <a:solidFill>
                <a:srgbClr val="2D2525"/>
              </a:solidFill>
            </a:ln>
          </p:spPr>
          <p:txBody>
            <a:bodyPr wrap="square" lIns="0" tIns="0" rIns="0" bIns="0" rtlCol="0"/>
            <a:lstStyle/>
            <a:p>
              <a:endParaRPr/>
            </a:p>
          </p:txBody>
        </p:sp>
        <p:sp>
          <p:nvSpPr>
            <p:cNvPr id="35" name="object 35"/>
            <p:cNvSpPr/>
            <p:nvPr/>
          </p:nvSpPr>
          <p:spPr>
            <a:xfrm>
              <a:off x="9825590" y="4675350"/>
              <a:ext cx="0" cy="656590"/>
            </a:xfrm>
            <a:custGeom>
              <a:avLst/>
              <a:gdLst/>
              <a:ahLst/>
              <a:cxnLst/>
              <a:rect l="l" t="t" r="r" b="b"/>
              <a:pathLst>
                <a:path h="656589">
                  <a:moveTo>
                    <a:pt x="0" y="656577"/>
                  </a:moveTo>
                  <a:lnTo>
                    <a:pt x="0" y="0"/>
                  </a:lnTo>
                </a:path>
              </a:pathLst>
            </a:custGeom>
            <a:ln w="6337">
              <a:solidFill>
                <a:srgbClr val="2D2525"/>
              </a:solidFill>
              <a:prstDash val="dash"/>
            </a:ln>
          </p:spPr>
          <p:txBody>
            <a:bodyPr wrap="square" lIns="0" tIns="0" rIns="0" bIns="0" rtlCol="0"/>
            <a:lstStyle/>
            <a:p>
              <a:endParaRPr/>
            </a:p>
          </p:txBody>
        </p:sp>
        <p:sp>
          <p:nvSpPr>
            <p:cNvPr id="36" name="object 36"/>
            <p:cNvSpPr/>
            <p:nvPr/>
          </p:nvSpPr>
          <p:spPr>
            <a:xfrm>
              <a:off x="9825590" y="4662645"/>
              <a:ext cx="0" cy="6350"/>
            </a:xfrm>
            <a:custGeom>
              <a:avLst/>
              <a:gdLst/>
              <a:ahLst/>
              <a:cxnLst/>
              <a:rect l="l" t="t" r="r" b="b"/>
              <a:pathLst>
                <a:path h="6350">
                  <a:moveTo>
                    <a:pt x="0" y="6337"/>
                  </a:moveTo>
                  <a:lnTo>
                    <a:pt x="0" y="0"/>
                  </a:lnTo>
                </a:path>
              </a:pathLst>
            </a:custGeom>
            <a:ln w="6337">
              <a:solidFill>
                <a:srgbClr val="2D2525"/>
              </a:solidFill>
            </a:ln>
          </p:spPr>
          <p:txBody>
            <a:bodyPr wrap="square" lIns="0" tIns="0" rIns="0" bIns="0" rtlCol="0"/>
            <a:lstStyle/>
            <a:p>
              <a:endParaRPr/>
            </a:p>
          </p:txBody>
        </p:sp>
        <p:sp>
          <p:nvSpPr>
            <p:cNvPr id="37" name="object 37"/>
            <p:cNvSpPr/>
            <p:nvPr/>
          </p:nvSpPr>
          <p:spPr>
            <a:xfrm>
              <a:off x="9799661" y="5325671"/>
              <a:ext cx="52069" cy="32384"/>
            </a:xfrm>
            <a:custGeom>
              <a:avLst/>
              <a:gdLst/>
              <a:ahLst/>
              <a:cxnLst/>
              <a:rect l="l" t="t" r="r" b="b"/>
              <a:pathLst>
                <a:path w="52070" h="32385">
                  <a:moveTo>
                    <a:pt x="47231" y="0"/>
                  </a:moveTo>
                  <a:lnTo>
                    <a:pt x="25933" y="22910"/>
                  </a:lnTo>
                  <a:lnTo>
                    <a:pt x="4635" y="0"/>
                  </a:lnTo>
                  <a:lnTo>
                    <a:pt x="0" y="4330"/>
                  </a:lnTo>
                  <a:lnTo>
                    <a:pt x="25933" y="32219"/>
                  </a:lnTo>
                  <a:lnTo>
                    <a:pt x="51866" y="4330"/>
                  </a:lnTo>
                  <a:lnTo>
                    <a:pt x="47231" y="0"/>
                  </a:lnTo>
                  <a:close/>
                </a:path>
              </a:pathLst>
            </a:custGeom>
            <a:solidFill>
              <a:srgbClr val="2D2525"/>
            </a:solidFill>
          </p:spPr>
          <p:txBody>
            <a:bodyPr wrap="square" lIns="0" tIns="0" rIns="0" bIns="0" rtlCol="0"/>
            <a:lstStyle/>
            <a:p>
              <a:endParaRPr/>
            </a:p>
          </p:txBody>
        </p:sp>
        <p:sp>
          <p:nvSpPr>
            <p:cNvPr id="38" name="object 38"/>
            <p:cNvSpPr/>
            <p:nvPr/>
          </p:nvSpPr>
          <p:spPr>
            <a:xfrm>
              <a:off x="9822204" y="5948088"/>
              <a:ext cx="0" cy="6350"/>
            </a:xfrm>
            <a:custGeom>
              <a:avLst/>
              <a:gdLst/>
              <a:ahLst/>
              <a:cxnLst/>
              <a:rect l="l" t="t" r="r" b="b"/>
              <a:pathLst>
                <a:path h="6350">
                  <a:moveTo>
                    <a:pt x="0" y="6337"/>
                  </a:moveTo>
                  <a:lnTo>
                    <a:pt x="0" y="0"/>
                  </a:lnTo>
                </a:path>
              </a:pathLst>
            </a:custGeom>
            <a:ln w="6337">
              <a:solidFill>
                <a:srgbClr val="382F2C"/>
              </a:solidFill>
            </a:ln>
          </p:spPr>
          <p:txBody>
            <a:bodyPr wrap="square" lIns="0" tIns="0" rIns="0" bIns="0" rtlCol="0"/>
            <a:lstStyle/>
            <a:p>
              <a:endParaRPr/>
            </a:p>
          </p:txBody>
        </p:sp>
        <p:sp>
          <p:nvSpPr>
            <p:cNvPr id="39" name="object 39"/>
            <p:cNvSpPr/>
            <p:nvPr/>
          </p:nvSpPr>
          <p:spPr>
            <a:xfrm>
              <a:off x="9822204" y="5872815"/>
              <a:ext cx="0" cy="64135"/>
            </a:xfrm>
            <a:custGeom>
              <a:avLst/>
              <a:gdLst/>
              <a:ahLst/>
              <a:cxnLst/>
              <a:rect l="l" t="t" r="r" b="b"/>
              <a:pathLst>
                <a:path h="64135">
                  <a:moveTo>
                    <a:pt x="0" y="63690"/>
                  </a:moveTo>
                  <a:lnTo>
                    <a:pt x="0" y="0"/>
                  </a:lnTo>
                </a:path>
              </a:pathLst>
            </a:custGeom>
            <a:ln w="6337">
              <a:solidFill>
                <a:srgbClr val="382F2C"/>
              </a:solidFill>
              <a:prstDash val="sysDot"/>
            </a:ln>
          </p:spPr>
          <p:txBody>
            <a:bodyPr wrap="square" lIns="0" tIns="0" rIns="0" bIns="0" rtlCol="0"/>
            <a:lstStyle/>
            <a:p>
              <a:endParaRPr/>
            </a:p>
          </p:txBody>
        </p:sp>
        <p:sp>
          <p:nvSpPr>
            <p:cNvPr id="40" name="object 40"/>
            <p:cNvSpPr/>
            <p:nvPr/>
          </p:nvSpPr>
          <p:spPr>
            <a:xfrm>
              <a:off x="9822204" y="5860690"/>
              <a:ext cx="0" cy="6350"/>
            </a:xfrm>
            <a:custGeom>
              <a:avLst/>
              <a:gdLst/>
              <a:ahLst/>
              <a:cxnLst/>
              <a:rect l="l" t="t" r="r" b="b"/>
              <a:pathLst>
                <a:path h="6350">
                  <a:moveTo>
                    <a:pt x="0" y="6337"/>
                  </a:moveTo>
                  <a:lnTo>
                    <a:pt x="0" y="0"/>
                  </a:lnTo>
                </a:path>
              </a:pathLst>
            </a:custGeom>
            <a:ln w="6337">
              <a:solidFill>
                <a:srgbClr val="382F2C"/>
              </a:solidFill>
            </a:ln>
          </p:spPr>
          <p:txBody>
            <a:bodyPr wrap="square" lIns="0" tIns="0" rIns="0" bIns="0" rtlCol="0"/>
            <a:lstStyle/>
            <a:p>
              <a:endParaRPr/>
            </a:p>
          </p:txBody>
        </p:sp>
        <p:sp>
          <p:nvSpPr>
            <p:cNvPr id="41" name="object 41"/>
            <p:cNvSpPr/>
            <p:nvPr/>
          </p:nvSpPr>
          <p:spPr>
            <a:xfrm>
              <a:off x="9796276" y="5929078"/>
              <a:ext cx="52069" cy="32384"/>
            </a:xfrm>
            <a:custGeom>
              <a:avLst/>
              <a:gdLst/>
              <a:ahLst/>
              <a:cxnLst/>
              <a:rect l="l" t="t" r="r" b="b"/>
              <a:pathLst>
                <a:path w="52070" h="32385">
                  <a:moveTo>
                    <a:pt x="47231" y="0"/>
                  </a:moveTo>
                  <a:lnTo>
                    <a:pt x="25933" y="22910"/>
                  </a:lnTo>
                  <a:lnTo>
                    <a:pt x="4635" y="0"/>
                  </a:lnTo>
                  <a:lnTo>
                    <a:pt x="0" y="4330"/>
                  </a:lnTo>
                  <a:lnTo>
                    <a:pt x="25933" y="32219"/>
                  </a:lnTo>
                  <a:lnTo>
                    <a:pt x="51866" y="4330"/>
                  </a:lnTo>
                  <a:lnTo>
                    <a:pt x="47231" y="0"/>
                  </a:lnTo>
                  <a:close/>
                </a:path>
              </a:pathLst>
            </a:custGeom>
            <a:solidFill>
              <a:srgbClr val="382F2C"/>
            </a:solidFill>
          </p:spPr>
          <p:txBody>
            <a:bodyPr wrap="square" lIns="0" tIns="0" rIns="0" bIns="0" rtlCol="0"/>
            <a:lstStyle/>
            <a:p>
              <a:endParaRPr/>
            </a:p>
          </p:txBody>
        </p:sp>
        <p:sp>
          <p:nvSpPr>
            <p:cNvPr id="42" name="object 42"/>
            <p:cNvSpPr/>
            <p:nvPr/>
          </p:nvSpPr>
          <p:spPr>
            <a:xfrm>
              <a:off x="9337113" y="4005018"/>
              <a:ext cx="73025" cy="0"/>
            </a:xfrm>
            <a:custGeom>
              <a:avLst/>
              <a:gdLst/>
              <a:ahLst/>
              <a:cxnLst/>
              <a:rect l="l" t="t" r="r" b="b"/>
              <a:pathLst>
                <a:path w="73025">
                  <a:moveTo>
                    <a:pt x="72986" y="0"/>
                  </a:moveTo>
                  <a:lnTo>
                    <a:pt x="0" y="0"/>
                  </a:lnTo>
                </a:path>
              </a:pathLst>
            </a:custGeom>
            <a:ln w="6337">
              <a:solidFill>
                <a:srgbClr val="382F2C"/>
              </a:solidFill>
            </a:ln>
          </p:spPr>
          <p:txBody>
            <a:bodyPr wrap="square" lIns="0" tIns="0" rIns="0" bIns="0" rtlCol="0"/>
            <a:lstStyle/>
            <a:p>
              <a:endParaRPr/>
            </a:p>
          </p:txBody>
        </p:sp>
        <p:sp>
          <p:nvSpPr>
            <p:cNvPr id="43" name="object 43"/>
            <p:cNvSpPr/>
            <p:nvPr/>
          </p:nvSpPr>
          <p:spPr>
            <a:xfrm>
              <a:off x="9384766" y="3979077"/>
              <a:ext cx="32384" cy="52069"/>
            </a:xfrm>
            <a:custGeom>
              <a:avLst/>
              <a:gdLst/>
              <a:ahLst/>
              <a:cxnLst/>
              <a:rect l="l" t="t" r="r" b="b"/>
              <a:pathLst>
                <a:path w="32384" h="52070">
                  <a:moveTo>
                    <a:pt x="4318" y="0"/>
                  </a:moveTo>
                  <a:lnTo>
                    <a:pt x="0" y="4648"/>
                  </a:lnTo>
                  <a:lnTo>
                    <a:pt x="22898" y="25933"/>
                  </a:lnTo>
                  <a:lnTo>
                    <a:pt x="0" y="47231"/>
                  </a:lnTo>
                  <a:lnTo>
                    <a:pt x="4318" y="51866"/>
                  </a:lnTo>
                  <a:lnTo>
                    <a:pt x="32207" y="25933"/>
                  </a:lnTo>
                  <a:lnTo>
                    <a:pt x="4318" y="0"/>
                  </a:lnTo>
                  <a:close/>
                </a:path>
              </a:pathLst>
            </a:custGeom>
            <a:solidFill>
              <a:srgbClr val="382F2C"/>
            </a:solidFill>
          </p:spPr>
          <p:txBody>
            <a:bodyPr wrap="square" lIns="0" tIns="0" rIns="0" bIns="0" rtlCol="0"/>
            <a:lstStyle/>
            <a:p>
              <a:endParaRPr/>
            </a:p>
          </p:txBody>
        </p:sp>
        <p:sp>
          <p:nvSpPr>
            <p:cNvPr id="44" name="object 44"/>
            <p:cNvSpPr/>
            <p:nvPr/>
          </p:nvSpPr>
          <p:spPr>
            <a:xfrm>
              <a:off x="6897283" y="4450252"/>
              <a:ext cx="82550" cy="525780"/>
            </a:xfrm>
            <a:custGeom>
              <a:avLst/>
              <a:gdLst/>
              <a:ahLst/>
              <a:cxnLst/>
              <a:rect l="l" t="t" r="r" b="b"/>
              <a:pathLst>
                <a:path w="82550" h="525779">
                  <a:moveTo>
                    <a:pt x="6832" y="0"/>
                  </a:moveTo>
                  <a:lnTo>
                    <a:pt x="82029" y="0"/>
                  </a:lnTo>
                  <a:lnTo>
                    <a:pt x="82029" y="525614"/>
                  </a:lnTo>
                  <a:lnTo>
                    <a:pt x="0" y="525614"/>
                  </a:lnTo>
                </a:path>
              </a:pathLst>
            </a:custGeom>
            <a:ln w="6337">
              <a:solidFill>
                <a:srgbClr val="382F2C"/>
              </a:solidFill>
            </a:ln>
          </p:spPr>
          <p:txBody>
            <a:bodyPr wrap="square" lIns="0" tIns="0" rIns="0" bIns="0" rtlCol="0"/>
            <a:lstStyle/>
            <a:p>
              <a:endParaRPr/>
            </a:p>
          </p:txBody>
        </p:sp>
        <p:sp>
          <p:nvSpPr>
            <p:cNvPr id="45" name="object 45"/>
            <p:cNvSpPr/>
            <p:nvPr/>
          </p:nvSpPr>
          <p:spPr>
            <a:xfrm>
              <a:off x="9297129" y="4254366"/>
              <a:ext cx="6350" cy="0"/>
            </a:xfrm>
            <a:custGeom>
              <a:avLst/>
              <a:gdLst/>
              <a:ahLst/>
              <a:cxnLst/>
              <a:rect l="l" t="t" r="r" b="b"/>
              <a:pathLst>
                <a:path w="6350">
                  <a:moveTo>
                    <a:pt x="0" y="0"/>
                  </a:moveTo>
                  <a:lnTo>
                    <a:pt x="6337" y="0"/>
                  </a:lnTo>
                </a:path>
              </a:pathLst>
            </a:custGeom>
            <a:ln w="6337">
              <a:solidFill>
                <a:srgbClr val="382F2C"/>
              </a:solidFill>
            </a:ln>
          </p:spPr>
          <p:txBody>
            <a:bodyPr wrap="square" lIns="0" tIns="0" rIns="0" bIns="0" rtlCol="0"/>
            <a:lstStyle/>
            <a:p>
              <a:endParaRPr/>
            </a:p>
          </p:txBody>
        </p:sp>
        <p:sp>
          <p:nvSpPr>
            <p:cNvPr id="46" name="object 46"/>
            <p:cNvSpPr/>
            <p:nvPr/>
          </p:nvSpPr>
          <p:spPr>
            <a:xfrm>
              <a:off x="9315970" y="4254366"/>
              <a:ext cx="93980" cy="0"/>
            </a:xfrm>
            <a:custGeom>
              <a:avLst/>
              <a:gdLst/>
              <a:ahLst/>
              <a:cxnLst/>
              <a:rect l="l" t="t" r="r" b="b"/>
              <a:pathLst>
                <a:path w="93979">
                  <a:moveTo>
                    <a:pt x="0" y="0"/>
                  </a:moveTo>
                  <a:lnTo>
                    <a:pt x="93776" y="0"/>
                  </a:lnTo>
                </a:path>
              </a:pathLst>
            </a:custGeom>
            <a:ln w="6337">
              <a:solidFill>
                <a:srgbClr val="382F2C"/>
              </a:solidFill>
              <a:prstDash val="sysDot"/>
            </a:ln>
          </p:spPr>
          <p:txBody>
            <a:bodyPr wrap="square" lIns="0" tIns="0" rIns="0" bIns="0" rtlCol="0"/>
            <a:lstStyle/>
            <a:p>
              <a:endParaRPr/>
            </a:p>
          </p:txBody>
        </p:sp>
        <p:sp>
          <p:nvSpPr>
            <p:cNvPr id="47" name="object 47"/>
            <p:cNvSpPr/>
            <p:nvPr/>
          </p:nvSpPr>
          <p:spPr>
            <a:xfrm>
              <a:off x="9415991" y="4254366"/>
              <a:ext cx="6350" cy="6350"/>
            </a:xfrm>
            <a:custGeom>
              <a:avLst/>
              <a:gdLst/>
              <a:ahLst/>
              <a:cxnLst/>
              <a:rect l="l" t="t" r="r" b="b"/>
              <a:pathLst>
                <a:path w="6350" h="6350">
                  <a:moveTo>
                    <a:pt x="0" y="0"/>
                  </a:moveTo>
                  <a:lnTo>
                    <a:pt x="6337" y="0"/>
                  </a:lnTo>
                  <a:lnTo>
                    <a:pt x="6337" y="6337"/>
                  </a:lnTo>
                </a:path>
              </a:pathLst>
            </a:custGeom>
            <a:ln w="6337">
              <a:solidFill>
                <a:srgbClr val="382F2C"/>
              </a:solidFill>
            </a:ln>
          </p:spPr>
          <p:txBody>
            <a:bodyPr wrap="square" lIns="0" tIns="0" rIns="0" bIns="0" rtlCol="0"/>
            <a:lstStyle/>
            <a:p>
              <a:endParaRPr/>
            </a:p>
          </p:txBody>
        </p:sp>
        <p:sp>
          <p:nvSpPr>
            <p:cNvPr id="48" name="object 48"/>
            <p:cNvSpPr/>
            <p:nvPr/>
          </p:nvSpPr>
          <p:spPr>
            <a:xfrm>
              <a:off x="9422332" y="4273597"/>
              <a:ext cx="0" cy="689610"/>
            </a:xfrm>
            <a:custGeom>
              <a:avLst/>
              <a:gdLst/>
              <a:ahLst/>
              <a:cxnLst/>
              <a:rect l="l" t="t" r="r" b="b"/>
              <a:pathLst>
                <a:path h="689610">
                  <a:moveTo>
                    <a:pt x="0" y="0"/>
                  </a:moveTo>
                  <a:lnTo>
                    <a:pt x="0" y="689470"/>
                  </a:lnTo>
                </a:path>
              </a:pathLst>
            </a:custGeom>
            <a:ln w="6337">
              <a:solidFill>
                <a:srgbClr val="382F2C"/>
              </a:solidFill>
              <a:prstDash val="dash"/>
            </a:ln>
          </p:spPr>
          <p:txBody>
            <a:bodyPr wrap="square" lIns="0" tIns="0" rIns="0" bIns="0" rtlCol="0"/>
            <a:lstStyle/>
            <a:p>
              <a:endParaRPr/>
            </a:p>
          </p:txBody>
        </p:sp>
        <p:sp>
          <p:nvSpPr>
            <p:cNvPr id="49" name="object 49"/>
            <p:cNvSpPr/>
            <p:nvPr/>
          </p:nvSpPr>
          <p:spPr>
            <a:xfrm>
              <a:off x="9415994" y="4969520"/>
              <a:ext cx="6350" cy="6350"/>
            </a:xfrm>
            <a:custGeom>
              <a:avLst/>
              <a:gdLst/>
              <a:ahLst/>
              <a:cxnLst/>
              <a:rect l="l" t="t" r="r" b="b"/>
              <a:pathLst>
                <a:path w="6350" h="6350">
                  <a:moveTo>
                    <a:pt x="6337" y="0"/>
                  </a:moveTo>
                  <a:lnTo>
                    <a:pt x="6337" y="6337"/>
                  </a:lnTo>
                  <a:lnTo>
                    <a:pt x="0" y="6337"/>
                  </a:lnTo>
                </a:path>
              </a:pathLst>
            </a:custGeom>
            <a:ln w="6337">
              <a:solidFill>
                <a:srgbClr val="382F2C"/>
              </a:solidFill>
            </a:ln>
          </p:spPr>
          <p:txBody>
            <a:bodyPr wrap="square" lIns="0" tIns="0" rIns="0" bIns="0" rtlCol="0"/>
            <a:lstStyle/>
            <a:p>
              <a:endParaRPr/>
            </a:p>
          </p:txBody>
        </p:sp>
        <p:sp>
          <p:nvSpPr>
            <p:cNvPr id="50" name="object 50"/>
            <p:cNvSpPr/>
            <p:nvPr/>
          </p:nvSpPr>
          <p:spPr>
            <a:xfrm>
              <a:off x="9298960" y="4975861"/>
              <a:ext cx="103505" cy="0"/>
            </a:xfrm>
            <a:custGeom>
              <a:avLst/>
              <a:gdLst/>
              <a:ahLst/>
              <a:cxnLst/>
              <a:rect l="l" t="t" r="r" b="b"/>
              <a:pathLst>
                <a:path w="103504">
                  <a:moveTo>
                    <a:pt x="103263" y="0"/>
                  </a:moveTo>
                  <a:lnTo>
                    <a:pt x="0" y="0"/>
                  </a:lnTo>
                </a:path>
              </a:pathLst>
            </a:custGeom>
            <a:ln w="6337">
              <a:solidFill>
                <a:srgbClr val="382F2C"/>
              </a:solidFill>
              <a:prstDash val="dash"/>
            </a:ln>
          </p:spPr>
          <p:txBody>
            <a:bodyPr wrap="square" lIns="0" tIns="0" rIns="0" bIns="0" rtlCol="0"/>
            <a:lstStyle/>
            <a:p>
              <a:endParaRPr/>
            </a:p>
          </p:txBody>
        </p:sp>
        <p:sp>
          <p:nvSpPr>
            <p:cNvPr id="51" name="object 51"/>
            <p:cNvSpPr/>
            <p:nvPr/>
          </p:nvSpPr>
          <p:spPr>
            <a:xfrm>
              <a:off x="9285749" y="4975861"/>
              <a:ext cx="6350" cy="0"/>
            </a:xfrm>
            <a:custGeom>
              <a:avLst/>
              <a:gdLst/>
              <a:ahLst/>
              <a:cxnLst/>
              <a:rect l="l" t="t" r="r" b="b"/>
              <a:pathLst>
                <a:path w="6350">
                  <a:moveTo>
                    <a:pt x="6337" y="0"/>
                  </a:moveTo>
                  <a:lnTo>
                    <a:pt x="0" y="0"/>
                  </a:lnTo>
                </a:path>
              </a:pathLst>
            </a:custGeom>
            <a:ln w="6337">
              <a:solidFill>
                <a:srgbClr val="382F2C"/>
              </a:solidFill>
            </a:ln>
          </p:spPr>
          <p:txBody>
            <a:bodyPr wrap="square" lIns="0" tIns="0" rIns="0" bIns="0" rtlCol="0"/>
            <a:lstStyle/>
            <a:p>
              <a:endParaRPr/>
            </a:p>
          </p:txBody>
        </p:sp>
        <p:sp>
          <p:nvSpPr>
            <p:cNvPr id="52" name="object 52"/>
            <p:cNvSpPr/>
            <p:nvPr/>
          </p:nvSpPr>
          <p:spPr>
            <a:xfrm>
              <a:off x="6444455" y="5298219"/>
              <a:ext cx="2558415" cy="118110"/>
            </a:xfrm>
            <a:custGeom>
              <a:avLst/>
              <a:gdLst/>
              <a:ahLst/>
              <a:cxnLst/>
              <a:rect l="l" t="t" r="r" b="b"/>
              <a:pathLst>
                <a:path w="2558415" h="118110">
                  <a:moveTo>
                    <a:pt x="0" y="108026"/>
                  </a:moveTo>
                  <a:lnTo>
                    <a:pt x="0" y="0"/>
                  </a:lnTo>
                  <a:lnTo>
                    <a:pt x="2557868" y="0"/>
                  </a:lnTo>
                  <a:lnTo>
                    <a:pt x="2557868" y="117843"/>
                  </a:lnTo>
                </a:path>
              </a:pathLst>
            </a:custGeom>
            <a:ln w="6273">
              <a:solidFill>
                <a:srgbClr val="382F2C"/>
              </a:solidFill>
            </a:ln>
          </p:spPr>
          <p:txBody>
            <a:bodyPr wrap="square" lIns="0" tIns="0" rIns="0" bIns="0" rtlCol="0"/>
            <a:lstStyle/>
            <a:p>
              <a:endParaRPr/>
            </a:p>
          </p:txBody>
        </p:sp>
        <p:sp>
          <p:nvSpPr>
            <p:cNvPr id="53" name="object 53"/>
            <p:cNvSpPr/>
            <p:nvPr/>
          </p:nvSpPr>
          <p:spPr>
            <a:xfrm>
              <a:off x="6981958" y="4722207"/>
              <a:ext cx="273050" cy="0"/>
            </a:xfrm>
            <a:custGeom>
              <a:avLst/>
              <a:gdLst/>
              <a:ahLst/>
              <a:cxnLst/>
              <a:rect l="l" t="t" r="r" b="b"/>
              <a:pathLst>
                <a:path w="273050">
                  <a:moveTo>
                    <a:pt x="0" y="0"/>
                  </a:moveTo>
                  <a:lnTo>
                    <a:pt x="272999" y="0"/>
                  </a:lnTo>
                </a:path>
              </a:pathLst>
            </a:custGeom>
            <a:ln w="6337">
              <a:solidFill>
                <a:srgbClr val="382F2C"/>
              </a:solidFill>
            </a:ln>
          </p:spPr>
          <p:txBody>
            <a:bodyPr wrap="square" lIns="0" tIns="0" rIns="0" bIns="0" rtlCol="0"/>
            <a:lstStyle/>
            <a:p>
              <a:endParaRPr/>
            </a:p>
          </p:txBody>
        </p:sp>
        <p:sp>
          <p:nvSpPr>
            <p:cNvPr id="54" name="object 54"/>
            <p:cNvSpPr/>
            <p:nvPr/>
          </p:nvSpPr>
          <p:spPr>
            <a:xfrm>
              <a:off x="5007408" y="5927869"/>
              <a:ext cx="0" cy="269875"/>
            </a:xfrm>
            <a:custGeom>
              <a:avLst/>
              <a:gdLst/>
              <a:ahLst/>
              <a:cxnLst/>
              <a:rect l="l" t="t" r="r" b="b"/>
              <a:pathLst>
                <a:path h="269875">
                  <a:moveTo>
                    <a:pt x="0" y="0"/>
                  </a:moveTo>
                  <a:lnTo>
                    <a:pt x="0" y="269278"/>
                  </a:lnTo>
                </a:path>
              </a:pathLst>
            </a:custGeom>
            <a:ln w="6337">
              <a:solidFill>
                <a:srgbClr val="382F2C"/>
              </a:solidFill>
            </a:ln>
          </p:spPr>
          <p:txBody>
            <a:bodyPr wrap="square" lIns="0" tIns="0" rIns="0" bIns="0" rtlCol="0"/>
            <a:lstStyle/>
            <a:p>
              <a:endParaRPr/>
            </a:p>
          </p:txBody>
        </p:sp>
        <p:sp>
          <p:nvSpPr>
            <p:cNvPr id="55" name="object 55"/>
            <p:cNvSpPr/>
            <p:nvPr/>
          </p:nvSpPr>
          <p:spPr>
            <a:xfrm>
              <a:off x="4981468" y="5920995"/>
              <a:ext cx="52069" cy="32384"/>
            </a:xfrm>
            <a:custGeom>
              <a:avLst/>
              <a:gdLst/>
              <a:ahLst/>
              <a:cxnLst/>
              <a:rect l="l" t="t" r="r" b="b"/>
              <a:pathLst>
                <a:path w="52070" h="32385">
                  <a:moveTo>
                    <a:pt x="25933" y="0"/>
                  </a:moveTo>
                  <a:lnTo>
                    <a:pt x="0" y="27889"/>
                  </a:lnTo>
                  <a:lnTo>
                    <a:pt x="4635" y="32219"/>
                  </a:lnTo>
                  <a:lnTo>
                    <a:pt x="25933" y="9309"/>
                  </a:lnTo>
                  <a:lnTo>
                    <a:pt x="47231" y="32219"/>
                  </a:lnTo>
                  <a:lnTo>
                    <a:pt x="51866" y="27889"/>
                  </a:lnTo>
                  <a:lnTo>
                    <a:pt x="25933" y="0"/>
                  </a:lnTo>
                  <a:close/>
                </a:path>
              </a:pathLst>
            </a:custGeom>
            <a:solidFill>
              <a:srgbClr val="382F2C"/>
            </a:solidFill>
          </p:spPr>
          <p:txBody>
            <a:bodyPr wrap="square" lIns="0" tIns="0" rIns="0" bIns="0" rtlCol="0"/>
            <a:lstStyle/>
            <a:p>
              <a:endParaRPr/>
            </a:p>
          </p:txBody>
        </p:sp>
        <p:sp>
          <p:nvSpPr>
            <p:cNvPr id="56" name="object 56"/>
            <p:cNvSpPr/>
            <p:nvPr/>
          </p:nvSpPr>
          <p:spPr>
            <a:xfrm>
              <a:off x="5134834" y="5157828"/>
              <a:ext cx="0" cy="266065"/>
            </a:xfrm>
            <a:custGeom>
              <a:avLst/>
              <a:gdLst/>
              <a:ahLst/>
              <a:cxnLst/>
              <a:rect l="l" t="t" r="r" b="b"/>
              <a:pathLst>
                <a:path h="266064">
                  <a:moveTo>
                    <a:pt x="0" y="0"/>
                  </a:moveTo>
                  <a:lnTo>
                    <a:pt x="0" y="265849"/>
                  </a:lnTo>
                </a:path>
              </a:pathLst>
            </a:custGeom>
            <a:ln w="6337">
              <a:solidFill>
                <a:srgbClr val="382F2C"/>
              </a:solidFill>
            </a:ln>
          </p:spPr>
          <p:txBody>
            <a:bodyPr wrap="square" lIns="0" tIns="0" rIns="0" bIns="0" rtlCol="0"/>
            <a:lstStyle/>
            <a:p>
              <a:endParaRPr/>
            </a:p>
          </p:txBody>
        </p:sp>
        <p:sp>
          <p:nvSpPr>
            <p:cNvPr id="57" name="object 57"/>
            <p:cNvSpPr/>
            <p:nvPr/>
          </p:nvSpPr>
          <p:spPr>
            <a:xfrm>
              <a:off x="5108895" y="5150954"/>
              <a:ext cx="52069" cy="32384"/>
            </a:xfrm>
            <a:custGeom>
              <a:avLst/>
              <a:gdLst/>
              <a:ahLst/>
              <a:cxnLst/>
              <a:rect l="l" t="t" r="r" b="b"/>
              <a:pathLst>
                <a:path w="52070" h="32385">
                  <a:moveTo>
                    <a:pt x="25933" y="0"/>
                  </a:moveTo>
                  <a:lnTo>
                    <a:pt x="0" y="27889"/>
                  </a:lnTo>
                  <a:lnTo>
                    <a:pt x="4635" y="32219"/>
                  </a:lnTo>
                  <a:lnTo>
                    <a:pt x="25933" y="9309"/>
                  </a:lnTo>
                  <a:lnTo>
                    <a:pt x="47231" y="32219"/>
                  </a:lnTo>
                  <a:lnTo>
                    <a:pt x="51866" y="27889"/>
                  </a:lnTo>
                  <a:lnTo>
                    <a:pt x="25933" y="0"/>
                  </a:lnTo>
                  <a:close/>
                </a:path>
              </a:pathLst>
            </a:custGeom>
            <a:solidFill>
              <a:srgbClr val="382F2C"/>
            </a:solidFill>
          </p:spPr>
          <p:txBody>
            <a:bodyPr wrap="square" lIns="0" tIns="0" rIns="0" bIns="0" rtlCol="0"/>
            <a:lstStyle/>
            <a:p>
              <a:endParaRPr/>
            </a:p>
          </p:txBody>
        </p:sp>
        <p:sp>
          <p:nvSpPr>
            <p:cNvPr id="58" name="object 58"/>
            <p:cNvSpPr/>
            <p:nvPr/>
          </p:nvSpPr>
          <p:spPr>
            <a:xfrm>
              <a:off x="5119956" y="5927869"/>
              <a:ext cx="0" cy="201930"/>
            </a:xfrm>
            <a:custGeom>
              <a:avLst/>
              <a:gdLst/>
              <a:ahLst/>
              <a:cxnLst/>
              <a:rect l="l" t="t" r="r" b="b"/>
              <a:pathLst>
                <a:path h="201929">
                  <a:moveTo>
                    <a:pt x="0" y="0"/>
                  </a:moveTo>
                  <a:lnTo>
                    <a:pt x="0" y="201333"/>
                  </a:lnTo>
                </a:path>
              </a:pathLst>
            </a:custGeom>
            <a:ln w="6337">
              <a:solidFill>
                <a:srgbClr val="382F2C"/>
              </a:solidFill>
            </a:ln>
          </p:spPr>
          <p:txBody>
            <a:bodyPr wrap="square" lIns="0" tIns="0" rIns="0" bIns="0" rtlCol="0"/>
            <a:lstStyle/>
            <a:p>
              <a:endParaRPr/>
            </a:p>
          </p:txBody>
        </p:sp>
        <p:sp>
          <p:nvSpPr>
            <p:cNvPr id="59" name="object 59"/>
            <p:cNvSpPr/>
            <p:nvPr/>
          </p:nvSpPr>
          <p:spPr>
            <a:xfrm>
              <a:off x="5094018" y="5920995"/>
              <a:ext cx="52069" cy="32384"/>
            </a:xfrm>
            <a:custGeom>
              <a:avLst/>
              <a:gdLst/>
              <a:ahLst/>
              <a:cxnLst/>
              <a:rect l="l" t="t" r="r" b="b"/>
              <a:pathLst>
                <a:path w="52070" h="32385">
                  <a:moveTo>
                    <a:pt x="25933" y="0"/>
                  </a:moveTo>
                  <a:lnTo>
                    <a:pt x="0" y="27889"/>
                  </a:lnTo>
                  <a:lnTo>
                    <a:pt x="4635" y="32219"/>
                  </a:lnTo>
                  <a:lnTo>
                    <a:pt x="25933" y="9309"/>
                  </a:lnTo>
                  <a:lnTo>
                    <a:pt x="47231" y="32219"/>
                  </a:lnTo>
                  <a:lnTo>
                    <a:pt x="51866" y="27889"/>
                  </a:lnTo>
                  <a:lnTo>
                    <a:pt x="25933" y="0"/>
                  </a:lnTo>
                  <a:close/>
                </a:path>
              </a:pathLst>
            </a:custGeom>
            <a:solidFill>
              <a:srgbClr val="382F2C"/>
            </a:solidFill>
          </p:spPr>
          <p:txBody>
            <a:bodyPr wrap="square" lIns="0" tIns="0" rIns="0" bIns="0" rtlCol="0"/>
            <a:lstStyle/>
            <a:p>
              <a:endParaRPr/>
            </a:p>
          </p:txBody>
        </p:sp>
        <p:sp>
          <p:nvSpPr>
            <p:cNvPr id="60" name="object 60"/>
            <p:cNvSpPr/>
            <p:nvPr/>
          </p:nvSpPr>
          <p:spPr>
            <a:xfrm>
              <a:off x="5004337" y="6197152"/>
              <a:ext cx="3164205" cy="0"/>
            </a:xfrm>
            <a:custGeom>
              <a:avLst/>
              <a:gdLst/>
              <a:ahLst/>
              <a:cxnLst/>
              <a:rect l="l" t="t" r="r" b="b"/>
              <a:pathLst>
                <a:path w="3164204">
                  <a:moveTo>
                    <a:pt x="3163976" y="0"/>
                  </a:moveTo>
                  <a:lnTo>
                    <a:pt x="0" y="0"/>
                  </a:lnTo>
                </a:path>
              </a:pathLst>
            </a:custGeom>
            <a:ln w="6337">
              <a:solidFill>
                <a:srgbClr val="382F2C"/>
              </a:solidFill>
            </a:ln>
          </p:spPr>
          <p:txBody>
            <a:bodyPr wrap="square" lIns="0" tIns="0" rIns="0" bIns="0" rtlCol="0"/>
            <a:lstStyle/>
            <a:p>
              <a:endParaRPr/>
            </a:p>
          </p:txBody>
        </p:sp>
        <p:sp>
          <p:nvSpPr>
            <p:cNvPr id="61" name="object 61"/>
            <p:cNvSpPr/>
            <p:nvPr/>
          </p:nvSpPr>
          <p:spPr>
            <a:xfrm>
              <a:off x="9426665" y="4662641"/>
              <a:ext cx="6350" cy="0"/>
            </a:xfrm>
            <a:custGeom>
              <a:avLst/>
              <a:gdLst/>
              <a:ahLst/>
              <a:cxnLst/>
              <a:rect l="l" t="t" r="r" b="b"/>
              <a:pathLst>
                <a:path w="6350">
                  <a:moveTo>
                    <a:pt x="0" y="0"/>
                  </a:moveTo>
                  <a:lnTo>
                    <a:pt x="6337" y="0"/>
                  </a:lnTo>
                </a:path>
              </a:pathLst>
            </a:custGeom>
            <a:ln w="6337">
              <a:solidFill>
                <a:srgbClr val="382F2C"/>
              </a:solidFill>
            </a:ln>
          </p:spPr>
          <p:txBody>
            <a:bodyPr wrap="square" lIns="0" tIns="0" rIns="0" bIns="0" rtlCol="0"/>
            <a:lstStyle/>
            <a:p>
              <a:endParaRPr/>
            </a:p>
          </p:txBody>
        </p:sp>
        <p:sp>
          <p:nvSpPr>
            <p:cNvPr id="62" name="object 62"/>
            <p:cNvSpPr/>
            <p:nvPr/>
          </p:nvSpPr>
          <p:spPr>
            <a:xfrm>
              <a:off x="9445505" y="4662641"/>
              <a:ext cx="368935" cy="0"/>
            </a:xfrm>
            <a:custGeom>
              <a:avLst/>
              <a:gdLst/>
              <a:ahLst/>
              <a:cxnLst/>
              <a:rect l="l" t="t" r="r" b="b"/>
              <a:pathLst>
                <a:path w="368934">
                  <a:moveTo>
                    <a:pt x="0" y="0"/>
                  </a:moveTo>
                  <a:lnTo>
                    <a:pt x="368757" y="0"/>
                  </a:lnTo>
                </a:path>
              </a:pathLst>
            </a:custGeom>
            <a:ln w="6337">
              <a:solidFill>
                <a:srgbClr val="382F2C"/>
              </a:solidFill>
              <a:prstDash val="sysDot"/>
            </a:ln>
          </p:spPr>
          <p:txBody>
            <a:bodyPr wrap="square" lIns="0" tIns="0" rIns="0" bIns="0" rtlCol="0"/>
            <a:lstStyle/>
            <a:p>
              <a:endParaRPr/>
            </a:p>
          </p:txBody>
        </p:sp>
        <p:sp>
          <p:nvSpPr>
            <p:cNvPr id="63" name="object 63"/>
            <p:cNvSpPr/>
            <p:nvPr/>
          </p:nvSpPr>
          <p:spPr>
            <a:xfrm>
              <a:off x="9820515" y="4662641"/>
              <a:ext cx="6350" cy="0"/>
            </a:xfrm>
            <a:custGeom>
              <a:avLst/>
              <a:gdLst/>
              <a:ahLst/>
              <a:cxnLst/>
              <a:rect l="l" t="t" r="r" b="b"/>
              <a:pathLst>
                <a:path w="6350">
                  <a:moveTo>
                    <a:pt x="0" y="0"/>
                  </a:moveTo>
                  <a:lnTo>
                    <a:pt x="6337" y="0"/>
                  </a:lnTo>
                </a:path>
              </a:pathLst>
            </a:custGeom>
            <a:ln w="6337">
              <a:solidFill>
                <a:srgbClr val="382F2C"/>
              </a:solidFill>
            </a:ln>
          </p:spPr>
          <p:txBody>
            <a:bodyPr wrap="square" lIns="0" tIns="0" rIns="0" bIns="0" rtlCol="0"/>
            <a:lstStyle/>
            <a:p>
              <a:endParaRPr/>
            </a:p>
          </p:txBody>
        </p:sp>
      </p:grpSp>
      <p:sp>
        <p:nvSpPr>
          <p:cNvPr id="64" name="object 64"/>
          <p:cNvSpPr txBox="1"/>
          <p:nvPr/>
        </p:nvSpPr>
        <p:spPr>
          <a:xfrm>
            <a:off x="7440379" y="4372441"/>
            <a:ext cx="467309" cy="358431"/>
          </a:xfrm>
          <a:prstGeom prst="rect">
            <a:avLst/>
          </a:prstGeom>
        </p:spPr>
        <p:txBody>
          <a:bodyPr vert="horz" wrap="square" lIns="0" tIns="12065" rIns="0" bIns="0" rtlCol="0">
            <a:spAutoFit/>
          </a:bodyPr>
          <a:lstStyle/>
          <a:p>
            <a:pPr marL="45720" marR="5080" indent="-33655" rtl="0">
              <a:lnSpc>
                <a:spcPct val="100000"/>
              </a:lnSpc>
              <a:spcBef>
                <a:spcPts val="95"/>
              </a:spcBef>
            </a:pPr>
            <a:r>
              <a:rPr lang="uk" sz="750" b="0" i="0" u="none" spc="-10" baseline="0" dirty="0">
                <a:solidFill>
                  <a:srgbClr val="382F2C"/>
                </a:solidFill>
                <a:latin typeface="Trebuchet MS"/>
                <a:cs typeface="Trebuchet MS"/>
              </a:rPr>
              <a:t>Використання продукції</a:t>
            </a:r>
            <a:endParaRPr sz="750" dirty="0">
              <a:latin typeface="Trebuchet MS"/>
              <a:cs typeface="Trebuchet MS"/>
            </a:endParaRPr>
          </a:p>
        </p:txBody>
      </p:sp>
      <p:sp>
        <p:nvSpPr>
          <p:cNvPr id="65" name="object 65"/>
          <p:cNvSpPr txBox="1"/>
          <p:nvPr/>
        </p:nvSpPr>
        <p:spPr>
          <a:xfrm>
            <a:off x="6944949" y="5427809"/>
            <a:ext cx="670861" cy="360680"/>
          </a:xfrm>
          <a:prstGeom prst="rect">
            <a:avLst/>
          </a:prstGeom>
        </p:spPr>
        <p:txBody>
          <a:bodyPr vert="horz" wrap="square" lIns="0" tIns="15875" rIns="0" bIns="0" rtlCol="0">
            <a:spAutoFit/>
          </a:bodyPr>
          <a:lstStyle/>
          <a:p>
            <a:pPr marL="15875" marR="5080" indent="-3810" algn="ctr" rtl="0">
              <a:lnSpc>
                <a:spcPct val="96700"/>
              </a:lnSpc>
              <a:spcBef>
                <a:spcPts val="125"/>
              </a:spcBef>
            </a:pPr>
            <a:r>
              <a:rPr lang="uk" sz="750" b="0" i="0" u="none" spc="-30" baseline="0" dirty="0">
                <a:solidFill>
                  <a:srgbClr val="382F2C"/>
                </a:solidFill>
                <a:latin typeface="Trebuchet MS"/>
                <a:cs typeface="Trebuchet MS"/>
              </a:rPr>
              <a:t>Спалювання з відновленням енергії</a:t>
            </a:r>
            <a:endParaRPr sz="750" dirty="0">
              <a:latin typeface="Trebuchet MS"/>
              <a:cs typeface="Trebuchet MS"/>
            </a:endParaRPr>
          </a:p>
        </p:txBody>
      </p:sp>
      <p:sp>
        <p:nvSpPr>
          <p:cNvPr id="66" name="object 66"/>
          <p:cNvSpPr/>
          <p:nvPr/>
        </p:nvSpPr>
        <p:spPr>
          <a:xfrm>
            <a:off x="7762413" y="5401467"/>
            <a:ext cx="838835" cy="418465"/>
          </a:xfrm>
          <a:custGeom>
            <a:avLst/>
            <a:gdLst/>
            <a:ahLst/>
            <a:cxnLst/>
            <a:rect l="l" t="t" r="r" b="b"/>
            <a:pathLst>
              <a:path w="838834" h="418464">
                <a:moveTo>
                  <a:pt x="629284" y="0"/>
                </a:moveTo>
                <a:lnTo>
                  <a:pt x="209016" y="0"/>
                </a:lnTo>
                <a:lnTo>
                  <a:pt x="161093" y="5519"/>
                </a:lnTo>
                <a:lnTo>
                  <a:pt x="117099" y="21243"/>
                </a:lnTo>
                <a:lnTo>
                  <a:pt x="78290" y="45915"/>
                </a:lnTo>
                <a:lnTo>
                  <a:pt x="45920" y="78282"/>
                </a:lnTo>
                <a:lnTo>
                  <a:pt x="21245" y="117089"/>
                </a:lnTo>
                <a:lnTo>
                  <a:pt x="5520" y="161081"/>
                </a:lnTo>
                <a:lnTo>
                  <a:pt x="0" y="209003"/>
                </a:lnTo>
                <a:lnTo>
                  <a:pt x="5520" y="256927"/>
                </a:lnTo>
                <a:lnTo>
                  <a:pt x="21245" y="300921"/>
                </a:lnTo>
                <a:lnTo>
                  <a:pt x="45920" y="339730"/>
                </a:lnTo>
                <a:lnTo>
                  <a:pt x="78290" y="372099"/>
                </a:lnTo>
                <a:lnTo>
                  <a:pt x="117099" y="396774"/>
                </a:lnTo>
                <a:lnTo>
                  <a:pt x="161093" y="412499"/>
                </a:lnTo>
                <a:lnTo>
                  <a:pt x="209016" y="418020"/>
                </a:lnTo>
                <a:lnTo>
                  <a:pt x="629284" y="418020"/>
                </a:lnTo>
                <a:lnTo>
                  <a:pt x="677208" y="412499"/>
                </a:lnTo>
                <a:lnTo>
                  <a:pt x="721202" y="396774"/>
                </a:lnTo>
                <a:lnTo>
                  <a:pt x="760011" y="372099"/>
                </a:lnTo>
                <a:lnTo>
                  <a:pt x="792380" y="339730"/>
                </a:lnTo>
                <a:lnTo>
                  <a:pt x="817055" y="300921"/>
                </a:lnTo>
                <a:lnTo>
                  <a:pt x="832780" y="256927"/>
                </a:lnTo>
                <a:lnTo>
                  <a:pt x="838301" y="209003"/>
                </a:lnTo>
                <a:lnTo>
                  <a:pt x="832780" y="161081"/>
                </a:lnTo>
                <a:lnTo>
                  <a:pt x="817055" y="117089"/>
                </a:lnTo>
                <a:lnTo>
                  <a:pt x="792380" y="78282"/>
                </a:lnTo>
                <a:lnTo>
                  <a:pt x="760011" y="45915"/>
                </a:lnTo>
                <a:lnTo>
                  <a:pt x="721202" y="21243"/>
                </a:lnTo>
                <a:lnTo>
                  <a:pt x="677208" y="5519"/>
                </a:lnTo>
                <a:lnTo>
                  <a:pt x="629284" y="0"/>
                </a:lnTo>
                <a:close/>
              </a:path>
            </a:pathLst>
          </a:custGeom>
          <a:solidFill>
            <a:srgbClr val="868AB4"/>
          </a:solidFill>
        </p:spPr>
        <p:txBody>
          <a:bodyPr wrap="square" lIns="0" tIns="0" rIns="0" bIns="0" rtlCol="0"/>
          <a:lstStyle/>
          <a:p>
            <a:endParaRPr/>
          </a:p>
        </p:txBody>
      </p:sp>
      <p:sp>
        <p:nvSpPr>
          <p:cNvPr id="67" name="object 67"/>
          <p:cNvSpPr txBox="1"/>
          <p:nvPr/>
        </p:nvSpPr>
        <p:spPr>
          <a:xfrm>
            <a:off x="7762413" y="5427777"/>
            <a:ext cx="766156" cy="367408"/>
          </a:xfrm>
          <a:prstGeom prst="rect">
            <a:avLst/>
          </a:prstGeom>
        </p:spPr>
        <p:txBody>
          <a:bodyPr vert="horz" wrap="square" lIns="0" tIns="20955" rIns="0" bIns="0" rtlCol="0">
            <a:spAutoFit/>
          </a:bodyPr>
          <a:lstStyle/>
          <a:p>
            <a:pPr marL="12700" marR="5080" algn="ctr" rtl="0">
              <a:lnSpc>
                <a:spcPts val="850"/>
              </a:lnSpc>
              <a:spcBef>
                <a:spcPts val="165"/>
              </a:spcBef>
            </a:pPr>
            <a:r>
              <a:rPr lang="uk" sz="750" b="0" i="0" u="none" spc="-10" baseline="0" dirty="0">
                <a:solidFill>
                  <a:srgbClr val="382F2C"/>
                </a:solidFill>
                <a:latin typeface="Trebuchet MS"/>
                <a:cs typeface="Trebuchet MS"/>
              </a:rPr>
              <a:t>Спалювання без відновлення енергії</a:t>
            </a:r>
            <a:endParaRPr sz="750" dirty="0">
              <a:latin typeface="Trebuchet MS"/>
              <a:cs typeface="Trebuchet MS"/>
            </a:endParaRPr>
          </a:p>
        </p:txBody>
      </p:sp>
      <p:sp>
        <p:nvSpPr>
          <p:cNvPr id="68" name="object 68"/>
          <p:cNvSpPr txBox="1"/>
          <p:nvPr/>
        </p:nvSpPr>
        <p:spPr>
          <a:xfrm>
            <a:off x="9449310" y="5478507"/>
            <a:ext cx="637640" cy="243015"/>
          </a:xfrm>
          <a:prstGeom prst="rect">
            <a:avLst/>
          </a:prstGeom>
        </p:spPr>
        <p:txBody>
          <a:bodyPr vert="horz" wrap="square" lIns="0" tIns="12065" rIns="0" bIns="0" rtlCol="0">
            <a:spAutoFit/>
          </a:bodyPr>
          <a:lstStyle/>
          <a:p>
            <a:pPr marL="153670" marR="5080" indent="-141605" algn="ctr" rtl="0">
              <a:lnSpc>
                <a:spcPct val="100000"/>
              </a:lnSpc>
              <a:spcBef>
                <a:spcPts val="95"/>
              </a:spcBef>
            </a:pPr>
            <a:r>
              <a:rPr lang="uk" sz="750" b="0" i="0" u="none" spc="-10" baseline="0" dirty="0">
                <a:solidFill>
                  <a:srgbClr val="382F2C"/>
                </a:solidFill>
                <a:latin typeface="Trebuchet MS"/>
                <a:cs typeface="Trebuchet MS"/>
              </a:rPr>
              <a:t>Відходи від переробки</a:t>
            </a:r>
            <a:endParaRPr sz="750" dirty="0">
              <a:latin typeface="Trebuchet MS"/>
              <a:cs typeface="Trebuchet MS"/>
            </a:endParaRPr>
          </a:p>
        </p:txBody>
      </p:sp>
      <p:sp>
        <p:nvSpPr>
          <p:cNvPr id="69" name="object 69"/>
          <p:cNvSpPr/>
          <p:nvPr/>
        </p:nvSpPr>
        <p:spPr>
          <a:xfrm>
            <a:off x="8681430" y="5401467"/>
            <a:ext cx="628015" cy="418465"/>
          </a:xfrm>
          <a:custGeom>
            <a:avLst/>
            <a:gdLst/>
            <a:ahLst/>
            <a:cxnLst/>
            <a:rect l="l" t="t" r="r" b="b"/>
            <a:pathLst>
              <a:path w="628015" h="418464">
                <a:moveTo>
                  <a:pt x="418858" y="0"/>
                </a:moveTo>
                <a:lnTo>
                  <a:pt x="209003" y="0"/>
                </a:lnTo>
                <a:lnTo>
                  <a:pt x="161081" y="5519"/>
                </a:lnTo>
                <a:lnTo>
                  <a:pt x="117089" y="21243"/>
                </a:lnTo>
                <a:lnTo>
                  <a:pt x="78282" y="45915"/>
                </a:lnTo>
                <a:lnTo>
                  <a:pt x="45915" y="78282"/>
                </a:lnTo>
                <a:lnTo>
                  <a:pt x="21243" y="117089"/>
                </a:lnTo>
                <a:lnTo>
                  <a:pt x="5519" y="161081"/>
                </a:lnTo>
                <a:lnTo>
                  <a:pt x="0" y="209003"/>
                </a:lnTo>
                <a:lnTo>
                  <a:pt x="5519" y="256927"/>
                </a:lnTo>
                <a:lnTo>
                  <a:pt x="21243" y="300921"/>
                </a:lnTo>
                <a:lnTo>
                  <a:pt x="45915" y="339730"/>
                </a:lnTo>
                <a:lnTo>
                  <a:pt x="78282" y="372099"/>
                </a:lnTo>
                <a:lnTo>
                  <a:pt x="117089" y="396774"/>
                </a:lnTo>
                <a:lnTo>
                  <a:pt x="161081" y="412499"/>
                </a:lnTo>
                <a:lnTo>
                  <a:pt x="209003" y="418020"/>
                </a:lnTo>
                <a:lnTo>
                  <a:pt x="418858" y="418020"/>
                </a:lnTo>
                <a:lnTo>
                  <a:pt x="466782" y="412499"/>
                </a:lnTo>
                <a:lnTo>
                  <a:pt x="510776" y="396774"/>
                </a:lnTo>
                <a:lnTo>
                  <a:pt x="549585" y="372099"/>
                </a:lnTo>
                <a:lnTo>
                  <a:pt x="581954" y="339730"/>
                </a:lnTo>
                <a:lnTo>
                  <a:pt x="606629" y="300921"/>
                </a:lnTo>
                <a:lnTo>
                  <a:pt x="622354" y="256927"/>
                </a:lnTo>
                <a:lnTo>
                  <a:pt x="627875" y="209003"/>
                </a:lnTo>
                <a:lnTo>
                  <a:pt x="622354" y="161081"/>
                </a:lnTo>
                <a:lnTo>
                  <a:pt x="606629" y="117089"/>
                </a:lnTo>
                <a:lnTo>
                  <a:pt x="581954" y="78282"/>
                </a:lnTo>
                <a:lnTo>
                  <a:pt x="549585" y="45915"/>
                </a:lnTo>
                <a:lnTo>
                  <a:pt x="510776" y="21243"/>
                </a:lnTo>
                <a:lnTo>
                  <a:pt x="466782" y="5519"/>
                </a:lnTo>
                <a:lnTo>
                  <a:pt x="418858" y="0"/>
                </a:lnTo>
                <a:close/>
              </a:path>
            </a:pathLst>
          </a:custGeom>
          <a:solidFill>
            <a:srgbClr val="868AB4"/>
          </a:solidFill>
        </p:spPr>
        <p:txBody>
          <a:bodyPr wrap="square" lIns="0" tIns="0" rIns="0" bIns="0" rtlCol="0"/>
          <a:lstStyle/>
          <a:p>
            <a:endParaRPr/>
          </a:p>
        </p:txBody>
      </p:sp>
      <p:sp>
        <p:nvSpPr>
          <p:cNvPr id="70" name="object 70"/>
          <p:cNvSpPr txBox="1"/>
          <p:nvPr/>
        </p:nvSpPr>
        <p:spPr>
          <a:xfrm>
            <a:off x="8712781" y="5478507"/>
            <a:ext cx="525710" cy="243015"/>
          </a:xfrm>
          <a:prstGeom prst="rect">
            <a:avLst/>
          </a:prstGeom>
        </p:spPr>
        <p:txBody>
          <a:bodyPr vert="horz" wrap="square" lIns="0" tIns="12065" rIns="0" bIns="0" rtlCol="0">
            <a:spAutoFit/>
          </a:bodyPr>
          <a:lstStyle/>
          <a:p>
            <a:pPr marL="12700" algn="ctr" rtl="0">
              <a:lnSpc>
                <a:spcPct val="100000"/>
              </a:lnSpc>
              <a:spcBef>
                <a:spcPts val="95"/>
              </a:spcBef>
            </a:pPr>
            <a:r>
              <a:rPr lang="uk" sz="750" b="0" i="0" u="none" spc="-40" baseline="0" dirty="0">
                <a:solidFill>
                  <a:srgbClr val="382F2C"/>
                </a:solidFill>
                <a:latin typeface="Trebuchet MS"/>
                <a:cs typeface="Trebuchet MS"/>
              </a:rPr>
              <a:t>Вивезено на звалище</a:t>
            </a:r>
            <a:endParaRPr sz="750" dirty="0">
              <a:latin typeface="Trebuchet MS"/>
              <a:cs typeface="Trebuchet MS"/>
            </a:endParaRPr>
          </a:p>
        </p:txBody>
      </p:sp>
      <p:grpSp>
        <p:nvGrpSpPr>
          <p:cNvPr id="71" name="object 71"/>
          <p:cNvGrpSpPr/>
          <p:nvPr/>
        </p:nvGrpSpPr>
        <p:grpSpPr>
          <a:xfrm>
            <a:off x="4718570" y="5401467"/>
            <a:ext cx="1714500" cy="731520"/>
            <a:chOff x="4718570" y="5401467"/>
            <a:chExt cx="1714500" cy="731520"/>
          </a:xfrm>
        </p:grpSpPr>
        <p:sp>
          <p:nvSpPr>
            <p:cNvPr id="72" name="object 72"/>
            <p:cNvSpPr/>
            <p:nvPr/>
          </p:nvSpPr>
          <p:spPr>
            <a:xfrm>
              <a:off x="5117166" y="5805981"/>
              <a:ext cx="1312545" cy="323215"/>
            </a:xfrm>
            <a:custGeom>
              <a:avLst/>
              <a:gdLst/>
              <a:ahLst/>
              <a:cxnLst/>
              <a:rect l="l" t="t" r="r" b="b"/>
              <a:pathLst>
                <a:path w="1312545" h="323214">
                  <a:moveTo>
                    <a:pt x="0" y="323215"/>
                  </a:moveTo>
                  <a:lnTo>
                    <a:pt x="1312354" y="323215"/>
                  </a:lnTo>
                  <a:lnTo>
                    <a:pt x="1312354" y="0"/>
                  </a:lnTo>
                </a:path>
              </a:pathLst>
            </a:custGeom>
            <a:ln w="6934">
              <a:solidFill>
                <a:srgbClr val="382F2C"/>
              </a:solidFill>
            </a:ln>
          </p:spPr>
          <p:txBody>
            <a:bodyPr wrap="square" lIns="0" tIns="0" rIns="0" bIns="0" rtlCol="0"/>
            <a:lstStyle/>
            <a:p>
              <a:endParaRPr/>
            </a:p>
          </p:txBody>
        </p:sp>
        <p:sp>
          <p:nvSpPr>
            <p:cNvPr id="73" name="object 73"/>
            <p:cNvSpPr/>
            <p:nvPr/>
          </p:nvSpPr>
          <p:spPr>
            <a:xfrm>
              <a:off x="4718570" y="5401467"/>
              <a:ext cx="838835" cy="418465"/>
            </a:xfrm>
            <a:custGeom>
              <a:avLst/>
              <a:gdLst/>
              <a:ahLst/>
              <a:cxnLst/>
              <a:rect l="l" t="t" r="r" b="b"/>
              <a:pathLst>
                <a:path w="838835" h="418464">
                  <a:moveTo>
                    <a:pt x="629285" y="0"/>
                  </a:moveTo>
                  <a:lnTo>
                    <a:pt x="209016" y="0"/>
                  </a:lnTo>
                  <a:lnTo>
                    <a:pt x="161093" y="5519"/>
                  </a:lnTo>
                  <a:lnTo>
                    <a:pt x="117099" y="21243"/>
                  </a:lnTo>
                  <a:lnTo>
                    <a:pt x="78290" y="45915"/>
                  </a:lnTo>
                  <a:lnTo>
                    <a:pt x="45920" y="78282"/>
                  </a:lnTo>
                  <a:lnTo>
                    <a:pt x="21245" y="117089"/>
                  </a:lnTo>
                  <a:lnTo>
                    <a:pt x="5520" y="161081"/>
                  </a:lnTo>
                  <a:lnTo>
                    <a:pt x="0" y="209003"/>
                  </a:lnTo>
                  <a:lnTo>
                    <a:pt x="5520" y="256927"/>
                  </a:lnTo>
                  <a:lnTo>
                    <a:pt x="21245" y="300921"/>
                  </a:lnTo>
                  <a:lnTo>
                    <a:pt x="45920" y="339730"/>
                  </a:lnTo>
                  <a:lnTo>
                    <a:pt x="78290" y="372099"/>
                  </a:lnTo>
                  <a:lnTo>
                    <a:pt x="117099" y="396774"/>
                  </a:lnTo>
                  <a:lnTo>
                    <a:pt x="161093" y="412499"/>
                  </a:lnTo>
                  <a:lnTo>
                    <a:pt x="209016" y="418020"/>
                  </a:lnTo>
                  <a:lnTo>
                    <a:pt x="629285" y="418020"/>
                  </a:lnTo>
                  <a:lnTo>
                    <a:pt x="677208" y="412499"/>
                  </a:lnTo>
                  <a:lnTo>
                    <a:pt x="721202" y="396774"/>
                  </a:lnTo>
                  <a:lnTo>
                    <a:pt x="760011" y="372099"/>
                  </a:lnTo>
                  <a:lnTo>
                    <a:pt x="792380" y="339730"/>
                  </a:lnTo>
                  <a:lnTo>
                    <a:pt x="817055" y="300921"/>
                  </a:lnTo>
                  <a:lnTo>
                    <a:pt x="832780" y="256927"/>
                  </a:lnTo>
                  <a:lnTo>
                    <a:pt x="838301" y="209003"/>
                  </a:lnTo>
                  <a:lnTo>
                    <a:pt x="832780" y="161081"/>
                  </a:lnTo>
                  <a:lnTo>
                    <a:pt x="817055" y="117089"/>
                  </a:lnTo>
                  <a:lnTo>
                    <a:pt x="792380" y="78282"/>
                  </a:lnTo>
                  <a:lnTo>
                    <a:pt x="760011" y="45915"/>
                  </a:lnTo>
                  <a:lnTo>
                    <a:pt x="721202" y="21243"/>
                  </a:lnTo>
                  <a:lnTo>
                    <a:pt x="677208" y="5519"/>
                  </a:lnTo>
                  <a:lnTo>
                    <a:pt x="629285" y="0"/>
                  </a:lnTo>
                  <a:close/>
                </a:path>
              </a:pathLst>
            </a:custGeom>
            <a:solidFill>
              <a:srgbClr val="868AB4"/>
            </a:solidFill>
          </p:spPr>
          <p:txBody>
            <a:bodyPr wrap="square" lIns="0" tIns="0" rIns="0" bIns="0" rtlCol="0"/>
            <a:lstStyle/>
            <a:p>
              <a:endParaRPr/>
            </a:p>
          </p:txBody>
        </p:sp>
      </p:grpSp>
      <p:sp>
        <p:nvSpPr>
          <p:cNvPr id="74" name="object 74"/>
          <p:cNvSpPr txBox="1"/>
          <p:nvPr/>
        </p:nvSpPr>
        <p:spPr>
          <a:xfrm>
            <a:off x="4885604" y="5431394"/>
            <a:ext cx="493395" cy="368300"/>
          </a:xfrm>
          <a:prstGeom prst="rect">
            <a:avLst/>
          </a:prstGeom>
        </p:spPr>
        <p:txBody>
          <a:bodyPr vert="horz" wrap="square" lIns="0" tIns="12065" rIns="0" bIns="0" rtlCol="0">
            <a:spAutoFit/>
          </a:bodyPr>
          <a:lstStyle/>
          <a:p>
            <a:pPr marL="12700" marR="5080" indent="1905" algn="ctr" rtl="0">
              <a:lnSpc>
                <a:spcPct val="100000"/>
              </a:lnSpc>
              <a:spcBef>
                <a:spcPts val="95"/>
              </a:spcBef>
            </a:pPr>
            <a:r>
              <a:rPr lang="uk" sz="750" b="0" i="0" u="none" spc="-10" baseline="0">
                <a:solidFill>
                  <a:srgbClr val="382F2C"/>
                </a:solidFill>
                <a:latin typeface="Trebuchet MS"/>
                <a:cs typeface="Trebuchet MS"/>
              </a:rPr>
              <a:t>Вторинні пакувальні матеріали</a:t>
            </a:r>
            <a:endParaRPr sz="750">
              <a:latin typeface="Trebuchet MS"/>
              <a:cs typeface="Trebuchet MS"/>
            </a:endParaRPr>
          </a:p>
        </p:txBody>
      </p:sp>
      <p:sp>
        <p:nvSpPr>
          <p:cNvPr id="75" name="object 75"/>
          <p:cNvSpPr txBox="1"/>
          <p:nvPr/>
        </p:nvSpPr>
        <p:spPr>
          <a:xfrm>
            <a:off x="4885604" y="4364130"/>
            <a:ext cx="436781" cy="127599"/>
          </a:xfrm>
          <a:prstGeom prst="rect">
            <a:avLst/>
          </a:prstGeom>
        </p:spPr>
        <p:txBody>
          <a:bodyPr vert="horz" wrap="square" lIns="0" tIns="12065" rIns="0" bIns="0" rtlCol="0">
            <a:spAutoFit/>
          </a:bodyPr>
          <a:lstStyle/>
          <a:p>
            <a:pPr marL="12700" rtl="0">
              <a:lnSpc>
                <a:spcPct val="100000"/>
              </a:lnSpc>
              <a:spcBef>
                <a:spcPts val="95"/>
              </a:spcBef>
            </a:pPr>
            <a:r>
              <a:rPr lang="uk" sz="750" b="0" i="0" u="none" spc="-20" baseline="0" dirty="0">
                <a:solidFill>
                  <a:srgbClr val="382F2C"/>
                </a:solidFill>
                <a:latin typeface="Trebuchet MS"/>
                <a:cs typeface="Trebuchet MS"/>
              </a:rPr>
              <a:t>Оріфлейм</a:t>
            </a:r>
            <a:endParaRPr sz="750" dirty="0">
              <a:latin typeface="Trebuchet MS"/>
              <a:cs typeface="Trebuchet MS"/>
            </a:endParaRPr>
          </a:p>
        </p:txBody>
      </p:sp>
      <p:sp>
        <p:nvSpPr>
          <p:cNvPr id="76" name="object 76"/>
          <p:cNvSpPr/>
          <p:nvPr/>
        </p:nvSpPr>
        <p:spPr>
          <a:xfrm>
            <a:off x="5606822" y="4346969"/>
            <a:ext cx="1312545" cy="191770"/>
          </a:xfrm>
          <a:custGeom>
            <a:avLst/>
            <a:gdLst/>
            <a:ahLst/>
            <a:cxnLst/>
            <a:rect l="l" t="t" r="r" b="b"/>
            <a:pathLst>
              <a:path w="1312545" h="191770">
                <a:moveTo>
                  <a:pt x="1216355" y="0"/>
                </a:moveTo>
                <a:lnTo>
                  <a:pt x="95859" y="0"/>
                </a:lnTo>
                <a:lnTo>
                  <a:pt x="58550" y="7534"/>
                </a:lnTo>
                <a:lnTo>
                  <a:pt x="28079" y="28079"/>
                </a:lnTo>
                <a:lnTo>
                  <a:pt x="7534" y="58550"/>
                </a:lnTo>
                <a:lnTo>
                  <a:pt x="0" y="95859"/>
                </a:lnTo>
                <a:lnTo>
                  <a:pt x="7534" y="133167"/>
                </a:lnTo>
                <a:lnTo>
                  <a:pt x="28079" y="163633"/>
                </a:lnTo>
                <a:lnTo>
                  <a:pt x="58550" y="184174"/>
                </a:lnTo>
                <a:lnTo>
                  <a:pt x="95859" y="191706"/>
                </a:lnTo>
                <a:lnTo>
                  <a:pt x="1216355" y="191706"/>
                </a:lnTo>
                <a:lnTo>
                  <a:pt x="1253662" y="184174"/>
                </a:lnTo>
                <a:lnTo>
                  <a:pt x="1284128" y="163633"/>
                </a:lnTo>
                <a:lnTo>
                  <a:pt x="1304669" y="133167"/>
                </a:lnTo>
                <a:lnTo>
                  <a:pt x="1312202" y="95859"/>
                </a:lnTo>
                <a:lnTo>
                  <a:pt x="1304669" y="58550"/>
                </a:lnTo>
                <a:lnTo>
                  <a:pt x="1284128" y="28079"/>
                </a:lnTo>
                <a:lnTo>
                  <a:pt x="1253662" y="7534"/>
                </a:lnTo>
                <a:lnTo>
                  <a:pt x="1216355" y="0"/>
                </a:lnTo>
                <a:close/>
              </a:path>
            </a:pathLst>
          </a:custGeom>
          <a:solidFill>
            <a:srgbClr val="9BD3CA"/>
          </a:solidFill>
        </p:spPr>
        <p:txBody>
          <a:bodyPr wrap="square" lIns="0" tIns="0" rIns="0" bIns="0" rtlCol="0"/>
          <a:lstStyle/>
          <a:p>
            <a:endParaRPr/>
          </a:p>
        </p:txBody>
      </p:sp>
      <p:sp>
        <p:nvSpPr>
          <p:cNvPr id="77" name="object 77"/>
          <p:cNvSpPr txBox="1"/>
          <p:nvPr/>
        </p:nvSpPr>
        <p:spPr>
          <a:xfrm>
            <a:off x="5760037" y="4362050"/>
            <a:ext cx="1033196" cy="127599"/>
          </a:xfrm>
          <a:prstGeom prst="rect">
            <a:avLst/>
          </a:prstGeom>
        </p:spPr>
        <p:txBody>
          <a:bodyPr vert="horz" wrap="square" lIns="0" tIns="12065" rIns="0" bIns="0" rtlCol="0">
            <a:spAutoFit/>
          </a:bodyPr>
          <a:lstStyle/>
          <a:p>
            <a:pPr marL="12700" rtl="0">
              <a:lnSpc>
                <a:spcPct val="100000"/>
              </a:lnSpc>
              <a:spcBef>
                <a:spcPts val="95"/>
              </a:spcBef>
            </a:pPr>
            <a:r>
              <a:rPr lang="uk" sz="750" b="0" i="0" u="none" spc="10" baseline="0" dirty="0">
                <a:solidFill>
                  <a:srgbClr val="382F2C"/>
                </a:solidFill>
                <a:latin typeface="Trebuchet MS"/>
                <a:cs typeface="Trebuchet MS"/>
              </a:rPr>
              <a:t>Небезпечні відходи</a:t>
            </a:r>
            <a:endParaRPr sz="750" dirty="0">
              <a:latin typeface="Trebuchet MS"/>
              <a:cs typeface="Trebuchet MS"/>
            </a:endParaRPr>
          </a:p>
        </p:txBody>
      </p:sp>
      <p:sp>
        <p:nvSpPr>
          <p:cNvPr id="78" name="object 78"/>
          <p:cNvSpPr/>
          <p:nvPr/>
        </p:nvSpPr>
        <p:spPr>
          <a:xfrm>
            <a:off x="5606822" y="4868686"/>
            <a:ext cx="1312545" cy="191770"/>
          </a:xfrm>
          <a:custGeom>
            <a:avLst/>
            <a:gdLst/>
            <a:ahLst/>
            <a:cxnLst/>
            <a:rect l="l" t="t" r="r" b="b"/>
            <a:pathLst>
              <a:path w="1312545" h="191770">
                <a:moveTo>
                  <a:pt x="1216355" y="0"/>
                </a:moveTo>
                <a:lnTo>
                  <a:pt x="95859" y="0"/>
                </a:lnTo>
                <a:lnTo>
                  <a:pt x="58550" y="7534"/>
                </a:lnTo>
                <a:lnTo>
                  <a:pt x="28079" y="28079"/>
                </a:lnTo>
                <a:lnTo>
                  <a:pt x="7534" y="58550"/>
                </a:lnTo>
                <a:lnTo>
                  <a:pt x="0" y="95859"/>
                </a:lnTo>
                <a:lnTo>
                  <a:pt x="7534" y="133167"/>
                </a:lnTo>
                <a:lnTo>
                  <a:pt x="28079" y="163633"/>
                </a:lnTo>
                <a:lnTo>
                  <a:pt x="58550" y="184174"/>
                </a:lnTo>
                <a:lnTo>
                  <a:pt x="95859" y="191706"/>
                </a:lnTo>
                <a:lnTo>
                  <a:pt x="1216355" y="191706"/>
                </a:lnTo>
                <a:lnTo>
                  <a:pt x="1253662" y="184174"/>
                </a:lnTo>
                <a:lnTo>
                  <a:pt x="1284128" y="163633"/>
                </a:lnTo>
                <a:lnTo>
                  <a:pt x="1304669" y="133167"/>
                </a:lnTo>
                <a:lnTo>
                  <a:pt x="1312202" y="95859"/>
                </a:lnTo>
                <a:lnTo>
                  <a:pt x="1304669" y="58550"/>
                </a:lnTo>
                <a:lnTo>
                  <a:pt x="1284128" y="28079"/>
                </a:lnTo>
                <a:lnTo>
                  <a:pt x="1253662" y="7534"/>
                </a:lnTo>
                <a:lnTo>
                  <a:pt x="1216355" y="0"/>
                </a:lnTo>
                <a:close/>
              </a:path>
            </a:pathLst>
          </a:custGeom>
          <a:solidFill>
            <a:srgbClr val="9BD3CA"/>
          </a:solidFill>
        </p:spPr>
        <p:txBody>
          <a:bodyPr wrap="square" lIns="0" tIns="0" rIns="0" bIns="0" rtlCol="0"/>
          <a:lstStyle/>
          <a:p>
            <a:endParaRPr/>
          </a:p>
        </p:txBody>
      </p:sp>
      <p:sp>
        <p:nvSpPr>
          <p:cNvPr id="79" name="object 79"/>
          <p:cNvSpPr txBox="1"/>
          <p:nvPr/>
        </p:nvSpPr>
        <p:spPr>
          <a:xfrm>
            <a:off x="5760037" y="4895353"/>
            <a:ext cx="976630" cy="139700"/>
          </a:xfrm>
          <a:prstGeom prst="rect">
            <a:avLst/>
          </a:prstGeom>
        </p:spPr>
        <p:txBody>
          <a:bodyPr vert="horz" wrap="square" lIns="0" tIns="12065" rIns="0" bIns="0" rtlCol="0">
            <a:spAutoFit/>
          </a:bodyPr>
          <a:lstStyle/>
          <a:p>
            <a:pPr marL="12700" rtl="0">
              <a:lnSpc>
                <a:spcPct val="100000"/>
              </a:lnSpc>
              <a:spcBef>
                <a:spcPts val="95"/>
              </a:spcBef>
            </a:pPr>
            <a:r>
              <a:rPr lang="uk" sz="750" b="0" i="0" u="none" spc="10" baseline="0">
                <a:solidFill>
                  <a:srgbClr val="382F2C"/>
                </a:solidFill>
                <a:latin typeface="Trebuchet MS"/>
                <a:cs typeface="Trebuchet MS"/>
              </a:rPr>
              <a:t>Безпечні відходи</a:t>
            </a:r>
            <a:endParaRPr sz="750">
              <a:latin typeface="Trebuchet MS"/>
              <a:cs typeface="Trebuchet MS"/>
            </a:endParaRPr>
          </a:p>
        </p:txBody>
      </p:sp>
      <p:grpSp>
        <p:nvGrpSpPr>
          <p:cNvPr id="80" name="object 80"/>
          <p:cNvGrpSpPr/>
          <p:nvPr/>
        </p:nvGrpSpPr>
        <p:grpSpPr>
          <a:xfrm>
            <a:off x="5105284" y="3496257"/>
            <a:ext cx="5151755" cy="299720"/>
            <a:chOff x="5105284" y="3496257"/>
            <a:chExt cx="5151755" cy="299720"/>
          </a:xfrm>
        </p:grpSpPr>
        <p:sp>
          <p:nvSpPr>
            <p:cNvPr id="81" name="object 81"/>
            <p:cNvSpPr/>
            <p:nvPr/>
          </p:nvSpPr>
          <p:spPr>
            <a:xfrm>
              <a:off x="6766509" y="3496259"/>
              <a:ext cx="3490595" cy="299720"/>
            </a:xfrm>
            <a:custGeom>
              <a:avLst/>
              <a:gdLst/>
              <a:ahLst/>
              <a:cxnLst/>
              <a:rect l="l" t="t" r="r" b="b"/>
              <a:pathLst>
                <a:path w="3490595" h="299720">
                  <a:moveTo>
                    <a:pt x="3489972" y="0"/>
                  </a:moveTo>
                  <a:lnTo>
                    <a:pt x="0" y="0"/>
                  </a:lnTo>
                  <a:lnTo>
                    <a:pt x="0" y="299300"/>
                  </a:lnTo>
                  <a:lnTo>
                    <a:pt x="3489972" y="299300"/>
                  </a:lnTo>
                  <a:lnTo>
                    <a:pt x="3489972" y="0"/>
                  </a:lnTo>
                  <a:close/>
                </a:path>
              </a:pathLst>
            </a:custGeom>
            <a:solidFill>
              <a:srgbClr val="868AB4"/>
            </a:solidFill>
          </p:spPr>
          <p:txBody>
            <a:bodyPr wrap="square" lIns="0" tIns="0" rIns="0" bIns="0" rtlCol="0"/>
            <a:lstStyle/>
            <a:p>
              <a:endParaRPr/>
            </a:p>
          </p:txBody>
        </p:sp>
        <p:sp>
          <p:nvSpPr>
            <p:cNvPr id="82" name="object 82"/>
            <p:cNvSpPr/>
            <p:nvPr/>
          </p:nvSpPr>
          <p:spPr>
            <a:xfrm>
              <a:off x="5105284" y="3496257"/>
              <a:ext cx="1990089" cy="299720"/>
            </a:xfrm>
            <a:custGeom>
              <a:avLst/>
              <a:gdLst/>
              <a:ahLst/>
              <a:cxnLst/>
              <a:rect l="l" t="t" r="r" b="b"/>
              <a:pathLst>
                <a:path w="1990090" h="299720">
                  <a:moveTo>
                    <a:pt x="1800021" y="0"/>
                  </a:moveTo>
                  <a:lnTo>
                    <a:pt x="0" y="0"/>
                  </a:lnTo>
                  <a:lnTo>
                    <a:pt x="0" y="299300"/>
                  </a:lnTo>
                  <a:lnTo>
                    <a:pt x="1800021" y="299300"/>
                  </a:lnTo>
                  <a:lnTo>
                    <a:pt x="1989645" y="144018"/>
                  </a:lnTo>
                  <a:lnTo>
                    <a:pt x="1800021" y="0"/>
                  </a:lnTo>
                  <a:close/>
                </a:path>
              </a:pathLst>
            </a:custGeom>
            <a:solidFill>
              <a:srgbClr val="9BD3CA"/>
            </a:solidFill>
          </p:spPr>
          <p:txBody>
            <a:bodyPr wrap="square" lIns="0" tIns="0" rIns="0" bIns="0" rtlCol="0"/>
            <a:lstStyle/>
            <a:p>
              <a:endParaRPr/>
            </a:p>
          </p:txBody>
        </p:sp>
      </p:grpSp>
      <p:sp>
        <p:nvSpPr>
          <p:cNvPr id="83" name="object 83"/>
          <p:cNvSpPr txBox="1"/>
          <p:nvPr/>
        </p:nvSpPr>
        <p:spPr>
          <a:xfrm>
            <a:off x="6766509" y="3562558"/>
            <a:ext cx="3493770" cy="162560"/>
          </a:xfrm>
          <a:prstGeom prst="rect">
            <a:avLst/>
          </a:prstGeom>
        </p:spPr>
        <p:txBody>
          <a:bodyPr vert="horz" wrap="square" lIns="0" tIns="12065" rIns="0" bIns="0" rtlCol="0">
            <a:spAutoFit/>
          </a:bodyPr>
          <a:lstStyle/>
          <a:p>
            <a:pPr marL="970915" rtl="0">
              <a:lnSpc>
                <a:spcPct val="100000"/>
              </a:lnSpc>
              <a:spcBef>
                <a:spcPts val="95"/>
              </a:spcBef>
            </a:pPr>
            <a:r>
              <a:rPr lang="uk" sz="900" b="1" i="0" u="none" spc="-30" baseline="0">
                <a:solidFill>
                  <a:srgbClr val="382F2C"/>
                </a:solidFill>
                <a:latin typeface="Trebuchet MS"/>
                <a:cs typeface="Trebuchet MS"/>
              </a:rPr>
              <a:t>Переробка у ланцюжку створення вартості</a:t>
            </a:r>
            <a:endParaRPr sz="900">
              <a:latin typeface="Trebuchet MS"/>
              <a:cs typeface="Trebuchet MS"/>
            </a:endParaRPr>
          </a:p>
        </p:txBody>
      </p:sp>
      <p:sp>
        <p:nvSpPr>
          <p:cNvPr id="84" name="object 84"/>
          <p:cNvSpPr/>
          <p:nvPr/>
        </p:nvSpPr>
        <p:spPr>
          <a:xfrm>
            <a:off x="3796497" y="3496262"/>
            <a:ext cx="1527810" cy="299720"/>
          </a:xfrm>
          <a:custGeom>
            <a:avLst/>
            <a:gdLst/>
            <a:ahLst/>
            <a:cxnLst/>
            <a:rect l="l" t="t" r="r" b="b"/>
            <a:pathLst>
              <a:path w="1527810" h="299720">
                <a:moveTo>
                  <a:pt x="1338541" y="0"/>
                </a:moveTo>
                <a:lnTo>
                  <a:pt x="0" y="0"/>
                </a:lnTo>
                <a:lnTo>
                  <a:pt x="0" y="299300"/>
                </a:lnTo>
                <a:lnTo>
                  <a:pt x="1338541" y="299300"/>
                </a:lnTo>
                <a:lnTo>
                  <a:pt x="1527225" y="144018"/>
                </a:lnTo>
                <a:lnTo>
                  <a:pt x="1338541" y="0"/>
                </a:lnTo>
                <a:close/>
              </a:path>
            </a:pathLst>
          </a:custGeom>
          <a:solidFill>
            <a:srgbClr val="FF8672"/>
          </a:solidFill>
        </p:spPr>
        <p:txBody>
          <a:bodyPr wrap="square" lIns="0" tIns="0" rIns="0" bIns="0" rtlCol="0"/>
          <a:lstStyle/>
          <a:p>
            <a:endParaRPr/>
          </a:p>
        </p:txBody>
      </p:sp>
      <p:sp>
        <p:nvSpPr>
          <p:cNvPr id="85" name="object 85"/>
          <p:cNvSpPr txBox="1"/>
          <p:nvPr/>
        </p:nvSpPr>
        <p:spPr>
          <a:xfrm>
            <a:off x="3766771" y="751870"/>
            <a:ext cx="3265048" cy="3039294"/>
          </a:xfrm>
          <a:prstGeom prst="rect">
            <a:avLst/>
          </a:prstGeom>
        </p:spPr>
        <p:txBody>
          <a:bodyPr vert="horz" wrap="square" lIns="0" tIns="96520" rIns="0" bIns="0" rtlCol="0">
            <a:spAutoFit/>
          </a:bodyPr>
          <a:lstStyle/>
          <a:p>
            <a:pPr marL="12700" rtl="0">
              <a:lnSpc>
                <a:spcPct val="100000"/>
              </a:lnSpc>
              <a:spcBef>
                <a:spcPts val="760"/>
              </a:spcBef>
            </a:pPr>
            <a:r>
              <a:rPr lang="uk" sz="1300" b="0" i="0" u="none" baseline="0" dirty="0">
                <a:solidFill>
                  <a:srgbClr val="2D2525"/>
                </a:solidFill>
                <a:latin typeface="Arial Black"/>
                <a:cs typeface="Arial Black"/>
              </a:rPr>
              <a:t>Управління відходами в нашому ланцюжку створення вартості продукції</a:t>
            </a:r>
            <a:endParaRPr sz="1300" dirty="0">
              <a:latin typeface="Arial Black"/>
              <a:cs typeface="Arial Black"/>
            </a:endParaRPr>
          </a:p>
          <a:p>
            <a:pPr marL="12700" marR="94615" rtl="0">
              <a:lnSpc>
                <a:spcPct val="100000"/>
              </a:lnSpc>
              <a:spcBef>
                <a:spcPts val="505"/>
              </a:spcBef>
            </a:pPr>
            <a:r>
              <a:rPr lang="uk" sz="1000" b="0" i="0" u="none" spc="-30" baseline="0" dirty="0">
                <a:solidFill>
                  <a:srgbClr val="2D2525"/>
                </a:solidFill>
                <a:latin typeface="Arial"/>
                <a:cs typeface="Arial"/>
              </a:rPr>
              <a:t>Оскільки ми щорічно випускаємо пакувальні матеріали на світовий ринок, ми знаємо, що в нашому ланцюжку створення вартості утворюються відходи упаковки стосовно переробки.</a:t>
            </a:r>
            <a:r>
              <a:rPr lang="uk" sz="1000" b="0" i="0" u="none" spc="-45" baseline="0" dirty="0">
                <a:solidFill>
                  <a:srgbClr val="2D2525"/>
                </a:solidFill>
                <a:latin typeface="Arial"/>
                <a:cs typeface="Arial"/>
              </a:rPr>
              <a:t> Однак ми маємо обмежене уявлення про те, як утилізуються відходи упаковки на наших ринках.</a:t>
            </a:r>
            <a:endParaRPr sz="1000" dirty="0">
              <a:latin typeface="Arial"/>
              <a:cs typeface="Arial"/>
            </a:endParaRPr>
          </a:p>
          <a:p>
            <a:pPr marL="12700" marR="5080" rtl="0">
              <a:lnSpc>
                <a:spcPct val="100000"/>
              </a:lnSpc>
            </a:pPr>
            <a:r>
              <a:rPr lang="uk" sz="1000" b="0" i="0" u="none" spc="-50" baseline="0" dirty="0">
                <a:solidFill>
                  <a:srgbClr val="2D2525"/>
                </a:solidFill>
                <a:latin typeface="Arial"/>
                <a:cs typeface="Arial"/>
              </a:rPr>
              <a:t> Значна частина нашого прогресу буде досягнута завдяки створенню упаковки, придатної для вторинної переробки або багаторазового використання з самого початку.</a:t>
            </a:r>
            <a:r>
              <a:rPr lang="uk" sz="1000" b="0" i="0" u="none" spc="-40" baseline="0" dirty="0">
                <a:solidFill>
                  <a:srgbClr val="2D2525"/>
                </a:solidFill>
                <a:latin typeface="Arial"/>
                <a:cs typeface="Arial"/>
              </a:rPr>
              <a:t>Ми також допомагаємо нашим Підприємцям у сфері краси і споживачам переробляти залишки упаковки на деяких наших ринках.</a:t>
            </a:r>
            <a:r>
              <a:rPr lang="uk" sz="1000" b="0" i="0" u="none" spc="-45" baseline="0" dirty="0">
                <a:solidFill>
                  <a:srgbClr val="2D2525"/>
                </a:solidFill>
                <a:latin typeface="Arial"/>
                <a:cs typeface="Arial"/>
              </a:rPr>
              <a:t>У 2024 році ми продовжили наші програми з переробки в Індії, Індонезії та Україні.</a:t>
            </a:r>
            <a:r>
              <a:rPr lang="uk" sz="1000" b="0" i="0" u="none" spc="-10" baseline="0" dirty="0">
                <a:solidFill>
                  <a:srgbClr val="2D2525"/>
                </a:solidFill>
                <a:latin typeface="Arial"/>
                <a:cs typeface="Arial"/>
              </a:rPr>
              <a:t> </a:t>
            </a:r>
            <a:endParaRPr sz="1000" dirty="0">
              <a:latin typeface="Arial"/>
              <a:cs typeface="Arial"/>
            </a:endParaRPr>
          </a:p>
          <a:p>
            <a:pPr marL="86360" rtl="0">
              <a:lnSpc>
                <a:spcPct val="100000"/>
              </a:lnSpc>
              <a:tabLst>
                <a:tab pos="1825625" algn="l"/>
              </a:tabLst>
            </a:pPr>
            <a:r>
              <a:rPr lang="uk" sz="900" b="1" i="0" u="none" spc="-25" baseline="0" dirty="0">
                <a:solidFill>
                  <a:srgbClr val="382F2C"/>
                </a:solidFill>
                <a:latin typeface="Trebuchet MS"/>
                <a:cs typeface="Trebuchet MS"/>
              </a:rPr>
              <a:t>Видобування у ланцюжку	</a:t>
            </a:r>
            <a:r>
              <a:rPr lang="ru-RU" sz="900" b="1" i="0" u="none" spc="-25" baseline="0" dirty="0">
                <a:solidFill>
                  <a:srgbClr val="382F2C"/>
                </a:solidFill>
                <a:latin typeface="Trebuchet MS"/>
                <a:cs typeface="Trebuchet MS"/>
              </a:rPr>
              <a:t>Наша </a:t>
            </a:r>
            <a:r>
              <a:rPr lang="ru-RU" sz="900" b="1" i="0" u="none" spc="-25" baseline="0" dirty="0" err="1">
                <a:solidFill>
                  <a:srgbClr val="382F2C"/>
                </a:solidFill>
                <a:latin typeface="Trebuchet MS"/>
                <a:cs typeface="Trebuchet MS"/>
              </a:rPr>
              <a:t>власна</a:t>
            </a:r>
            <a:r>
              <a:rPr lang="ru-RU" sz="900" b="1" i="0" u="none" spc="-25" baseline="0" dirty="0">
                <a:solidFill>
                  <a:srgbClr val="382F2C"/>
                </a:solidFill>
                <a:latin typeface="Trebuchet MS"/>
                <a:cs typeface="Trebuchet MS"/>
              </a:rPr>
              <a:t> </a:t>
            </a:r>
            <a:r>
              <a:rPr lang="ru-RU" sz="900" b="1" i="0" u="none" spc="-25" baseline="0" dirty="0" err="1">
                <a:solidFill>
                  <a:srgbClr val="382F2C"/>
                </a:solidFill>
                <a:latin typeface="Trebuchet MS"/>
                <a:cs typeface="Trebuchet MS"/>
              </a:rPr>
              <a:t>діяльність</a:t>
            </a:r>
            <a:r>
              <a:rPr lang="uk" sz="900" b="1" i="0" u="none" spc="-25" baseline="0" dirty="0">
                <a:solidFill>
                  <a:srgbClr val="382F2C"/>
                </a:solidFill>
                <a:latin typeface="Trebuchet MS"/>
                <a:cs typeface="Trebuchet MS"/>
              </a:rPr>
              <a:t> </a:t>
            </a:r>
          </a:p>
          <a:p>
            <a:pPr marL="86360" rtl="0">
              <a:lnSpc>
                <a:spcPct val="100000"/>
              </a:lnSpc>
              <a:tabLst>
                <a:tab pos="1825625" algn="l"/>
              </a:tabLst>
            </a:pPr>
            <a:r>
              <a:rPr lang="uk" sz="900" b="1" i="0" u="none" spc="-25" baseline="0" dirty="0">
                <a:solidFill>
                  <a:srgbClr val="382F2C"/>
                </a:solidFill>
                <a:latin typeface="Trebuchet MS"/>
                <a:cs typeface="Trebuchet MS"/>
              </a:rPr>
              <a:t>створення вартості</a:t>
            </a:r>
            <a:r>
              <a:rPr lang="uk" sz="900" b="0" i="0" u="none" baseline="0" dirty="0">
                <a:solidFill>
                  <a:srgbClr val="382F2C"/>
                </a:solidFill>
                <a:latin typeface="Trebuchet MS"/>
                <a:cs typeface="Trebuchet MS"/>
              </a:rPr>
              <a:t>	</a:t>
            </a:r>
            <a:endParaRPr sz="1350" baseline="6172" dirty="0">
              <a:latin typeface="Trebuchet MS"/>
              <a:cs typeface="Trebuchet MS"/>
            </a:endParaRPr>
          </a:p>
        </p:txBody>
      </p:sp>
      <p:grpSp>
        <p:nvGrpSpPr>
          <p:cNvPr id="86" name="object 86"/>
          <p:cNvGrpSpPr/>
          <p:nvPr/>
        </p:nvGrpSpPr>
        <p:grpSpPr>
          <a:xfrm>
            <a:off x="4685929" y="3975668"/>
            <a:ext cx="2346325" cy="1844039"/>
            <a:chOff x="4685929" y="3975668"/>
            <a:chExt cx="2346325" cy="1844039"/>
          </a:xfrm>
        </p:grpSpPr>
        <p:sp>
          <p:nvSpPr>
            <p:cNvPr id="87" name="object 87"/>
            <p:cNvSpPr/>
            <p:nvPr/>
          </p:nvSpPr>
          <p:spPr>
            <a:xfrm>
              <a:off x="4685929" y="4012045"/>
              <a:ext cx="73025" cy="0"/>
            </a:xfrm>
            <a:custGeom>
              <a:avLst/>
              <a:gdLst/>
              <a:ahLst/>
              <a:cxnLst/>
              <a:rect l="l" t="t" r="r" b="b"/>
              <a:pathLst>
                <a:path w="73025">
                  <a:moveTo>
                    <a:pt x="72986" y="0"/>
                  </a:moveTo>
                  <a:lnTo>
                    <a:pt x="0" y="0"/>
                  </a:lnTo>
                </a:path>
              </a:pathLst>
            </a:custGeom>
            <a:ln w="6337">
              <a:solidFill>
                <a:srgbClr val="382F2C"/>
              </a:solidFill>
            </a:ln>
          </p:spPr>
          <p:txBody>
            <a:bodyPr wrap="square" lIns="0" tIns="0" rIns="0" bIns="0" rtlCol="0"/>
            <a:lstStyle/>
            <a:p>
              <a:endParaRPr/>
            </a:p>
          </p:txBody>
        </p:sp>
        <p:sp>
          <p:nvSpPr>
            <p:cNvPr id="88" name="object 88"/>
            <p:cNvSpPr/>
            <p:nvPr/>
          </p:nvSpPr>
          <p:spPr>
            <a:xfrm>
              <a:off x="4733569" y="3986105"/>
              <a:ext cx="32384" cy="52069"/>
            </a:xfrm>
            <a:custGeom>
              <a:avLst/>
              <a:gdLst/>
              <a:ahLst/>
              <a:cxnLst/>
              <a:rect l="l" t="t" r="r" b="b"/>
              <a:pathLst>
                <a:path w="32385" h="52070">
                  <a:moveTo>
                    <a:pt x="4330" y="0"/>
                  </a:moveTo>
                  <a:lnTo>
                    <a:pt x="0" y="4635"/>
                  </a:lnTo>
                  <a:lnTo>
                    <a:pt x="22910" y="25933"/>
                  </a:lnTo>
                  <a:lnTo>
                    <a:pt x="0" y="47231"/>
                  </a:lnTo>
                  <a:lnTo>
                    <a:pt x="4330" y="51866"/>
                  </a:lnTo>
                  <a:lnTo>
                    <a:pt x="32219" y="25933"/>
                  </a:lnTo>
                  <a:lnTo>
                    <a:pt x="4330" y="0"/>
                  </a:lnTo>
                  <a:close/>
                </a:path>
              </a:pathLst>
            </a:custGeom>
            <a:solidFill>
              <a:srgbClr val="382F2C"/>
            </a:solidFill>
          </p:spPr>
          <p:txBody>
            <a:bodyPr wrap="square" lIns="0" tIns="0" rIns="0" bIns="0" rtlCol="0"/>
            <a:lstStyle/>
            <a:p>
              <a:endParaRPr/>
            </a:p>
          </p:txBody>
        </p:sp>
        <p:sp>
          <p:nvSpPr>
            <p:cNvPr id="89" name="object 89"/>
            <p:cNvSpPr/>
            <p:nvPr/>
          </p:nvSpPr>
          <p:spPr>
            <a:xfrm>
              <a:off x="4685929" y="4446206"/>
              <a:ext cx="73025" cy="0"/>
            </a:xfrm>
            <a:custGeom>
              <a:avLst/>
              <a:gdLst/>
              <a:ahLst/>
              <a:cxnLst/>
              <a:rect l="l" t="t" r="r" b="b"/>
              <a:pathLst>
                <a:path w="73025">
                  <a:moveTo>
                    <a:pt x="72986" y="0"/>
                  </a:moveTo>
                  <a:lnTo>
                    <a:pt x="0" y="0"/>
                  </a:lnTo>
                </a:path>
              </a:pathLst>
            </a:custGeom>
            <a:ln w="6337">
              <a:solidFill>
                <a:srgbClr val="382F2C"/>
              </a:solidFill>
            </a:ln>
          </p:spPr>
          <p:txBody>
            <a:bodyPr wrap="square" lIns="0" tIns="0" rIns="0" bIns="0" rtlCol="0"/>
            <a:lstStyle/>
            <a:p>
              <a:endParaRPr/>
            </a:p>
          </p:txBody>
        </p:sp>
        <p:sp>
          <p:nvSpPr>
            <p:cNvPr id="90" name="object 90"/>
            <p:cNvSpPr/>
            <p:nvPr/>
          </p:nvSpPr>
          <p:spPr>
            <a:xfrm>
              <a:off x="4733569" y="4420268"/>
              <a:ext cx="32384" cy="52069"/>
            </a:xfrm>
            <a:custGeom>
              <a:avLst/>
              <a:gdLst/>
              <a:ahLst/>
              <a:cxnLst/>
              <a:rect l="l" t="t" r="r" b="b"/>
              <a:pathLst>
                <a:path w="32385" h="52070">
                  <a:moveTo>
                    <a:pt x="4330" y="0"/>
                  </a:moveTo>
                  <a:lnTo>
                    <a:pt x="0" y="4635"/>
                  </a:lnTo>
                  <a:lnTo>
                    <a:pt x="22910" y="25933"/>
                  </a:lnTo>
                  <a:lnTo>
                    <a:pt x="0" y="47231"/>
                  </a:lnTo>
                  <a:lnTo>
                    <a:pt x="4330" y="51866"/>
                  </a:lnTo>
                  <a:lnTo>
                    <a:pt x="32219" y="25933"/>
                  </a:lnTo>
                  <a:lnTo>
                    <a:pt x="4330" y="0"/>
                  </a:lnTo>
                  <a:close/>
                </a:path>
              </a:pathLst>
            </a:custGeom>
            <a:solidFill>
              <a:srgbClr val="382F2C"/>
            </a:solidFill>
          </p:spPr>
          <p:txBody>
            <a:bodyPr wrap="square" lIns="0" tIns="0" rIns="0" bIns="0" rtlCol="0"/>
            <a:lstStyle/>
            <a:p>
              <a:endParaRPr/>
            </a:p>
          </p:txBody>
        </p:sp>
        <p:sp>
          <p:nvSpPr>
            <p:cNvPr id="91" name="object 91"/>
            <p:cNvSpPr/>
            <p:nvPr/>
          </p:nvSpPr>
          <p:spPr>
            <a:xfrm>
              <a:off x="4685929" y="4956642"/>
              <a:ext cx="73025" cy="0"/>
            </a:xfrm>
            <a:custGeom>
              <a:avLst/>
              <a:gdLst/>
              <a:ahLst/>
              <a:cxnLst/>
              <a:rect l="l" t="t" r="r" b="b"/>
              <a:pathLst>
                <a:path w="73025">
                  <a:moveTo>
                    <a:pt x="72986" y="0"/>
                  </a:moveTo>
                  <a:lnTo>
                    <a:pt x="0" y="0"/>
                  </a:lnTo>
                </a:path>
              </a:pathLst>
            </a:custGeom>
            <a:ln w="6337">
              <a:solidFill>
                <a:srgbClr val="382F2C"/>
              </a:solidFill>
            </a:ln>
          </p:spPr>
          <p:txBody>
            <a:bodyPr wrap="square" lIns="0" tIns="0" rIns="0" bIns="0" rtlCol="0"/>
            <a:lstStyle/>
            <a:p>
              <a:endParaRPr/>
            </a:p>
          </p:txBody>
        </p:sp>
        <p:sp>
          <p:nvSpPr>
            <p:cNvPr id="92" name="object 92"/>
            <p:cNvSpPr/>
            <p:nvPr/>
          </p:nvSpPr>
          <p:spPr>
            <a:xfrm>
              <a:off x="4733569" y="4930702"/>
              <a:ext cx="32384" cy="52069"/>
            </a:xfrm>
            <a:custGeom>
              <a:avLst/>
              <a:gdLst/>
              <a:ahLst/>
              <a:cxnLst/>
              <a:rect l="l" t="t" r="r" b="b"/>
              <a:pathLst>
                <a:path w="32385" h="52070">
                  <a:moveTo>
                    <a:pt x="4330" y="0"/>
                  </a:moveTo>
                  <a:lnTo>
                    <a:pt x="0" y="4635"/>
                  </a:lnTo>
                  <a:lnTo>
                    <a:pt x="22910" y="25933"/>
                  </a:lnTo>
                  <a:lnTo>
                    <a:pt x="0" y="47231"/>
                  </a:lnTo>
                  <a:lnTo>
                    <a:pt x="4330" y="51866"/>
                  </a:lnTo>
                  <a:lnTo>
                    <a:pt x="32219" y="25933"/>
                  </a:lnTo>
                  <a:lnTo>
                    <a:pt x="4330" y="0"/>
                  </a:lnTo>
                  <a:close/>
                </a:path>
              </a:pathLst>
            </a:custGeom>
            <a:solidFill>
              <a:srgbClr val="382F2C"/>
            </a:solidFill>
          </p:spPr>
          <p:txBody>
            <a:bodyPr wrap="square" lIns="0" tIns="0" rIns="0" bIns="0" rtlCol="0"/>
            <a:lstStyle/>
            <a:p>
              <a:endParaRPr/>
            </a:p>
          </p:txBody>
        </p:sp>
        <p:sp>
          <p:nvSpPr>
            <p:cNvPr id="93" name="object 93"/>
            <p:cNvSpPr/>
            <p:nvPr/>
          </p:nvSpPr>
          <p:spPr>
            <a:xfrm>
              <a:off x="6951794" y="4001608"/>
              <a:ext cx="73025" cy="0"/>
            </a:xfrm>
            <a:custGeom>
              <a:avLst/>
              <a:gdLst/>
              <a:ahLst/>
              <a:cxnLst/>
              <a:rect l="l" t="t" r="r" b="b"/>
              <a:pathLst>
                <a:path w="73025">
                  <a:moveTo>
                    <a:pt x="72986" y="0"/>
                  </a:moveTo>
                  <a:lnTo>
                    <a:pt x="0" y="0"/>
                  </a:lnTo>
                </a:path>
              </a:pathLst>
            </a:custGeom>
            <a:ln w="6337">
              <a:solidFill>
                <a:srgbClr val="382F2C"/>
              </a:solidFill>
            </a:ln>
          </p:spPr>
          <p:txBody>
            <a:bodyPr wrap="square" lIns="0" tIns="0" rIns="0" bIns="0" rtlCol="0"/>
            <a:lstStyle/>
            <a:p>
              <a:endParaRPr/>
            </a:p>
          </p:txBody>
        </p:sp>
        <p:sp>
          <p:nvSpPr>
            <p:cNvPr id="94" name="object 94"/>
            <p:cNvSpPr/>
            <p:nvPr/>
          </p:nvSpPr>
          <p:spPr>
            <a:xfrm>
              <a:off x="6999435" y="3975668"/>
              <a:ext cx="32384" cy="52069"/>
            </a:xfrm>
            <a:custGeom>
              <a:avLst/>
              <a:gdLst/>
              <a:ahLst/>
              <a:cxnLst/>
              <a:rect l="l" t="t" r="r" b="b"/>
              <a:pathLst>
                <a:path w="32384" h="52070">
                  <a:moveTo>
                    <a:pt x="4330" y="0"/>
                  </a:moveTo>
                  <a:lnTo>
                    <a:pt x="0" y="4648"/>
                  </a:lnTo>
                  <a:lnTo>
                    <a:pt x="22910" y="25933"/>
                  </a:lnTo>
                  <a:lnTo>
                    <a:pt x="0" y="47231"/>
                  </a:lnTo>
                  <a:lnTo>
                    <a:pt x="4330" y="51866"/>
                  </a:lnTo>
                  <a:lnTo>
                    <a:pt x="32219" y="25933"/>
                  </a:lnTo>
                  <a:lnTo>
                    <a:pt x="4330" y="0"/>
                  </a:lnTo>
                  <a:close/>
                </a:path>
              </a:pathLst>
            </a:custGeom>
            <a:solidFill>
              <a:srgbClr val="382F2C"/>
            </a:solidFill>
          </p:spPr>
          <p:txBody>
            <a:bodyPr wrap="square" lIns="0" tIns="0" rIns="0" bIns="0" rtlCol="0"/>
            <a:lstStyle/>
            <a:p>
              <a:endParaRPr/>
            </a:p>
          </p:txBody>
        </p:sp>
        <p:sp>
          <p:nvSpPr>
            <p:cNvPr id="95" name="object 95"/>
            <p:cNvSpPr/>
            <p:nvPr/>
          </p:nvSpPr>
          <p:spPr>
            <a:xfrm>
              <a:off x="6132088" y="5401467"/>
              <a:ext cx="628015" cy="418465"/>
            </a:xfrm>
            <a:custGeom>
              <a:avLst/>
              <a:gdLst/>
              <a:ahLst/>
              <a:cxnLst/>
              <a:rect l="l" t="t" r="r" b="b"/>
              <a:pathLst>
                <a:path w="628015" h="418464">
                  <a:moveTo>
                    <a:pt x="418858" y="0"/>
                  </a:moveTo>
                  <a:lnTo>
                    <a:pt x="209003" y="0"/>
                  </a:lnTo>
                  <a:lnTo>
                    <a:pt x="161081" y="5519"/>
                  </a:lnTo>
                  <a:lnTo>
                    <a:pt x="117089" y="21243"/>
                  </a:lnTo>
                  <a:lnTo>
                    <a:pt x="78282" y="45915"/>
                  </a:lnTo>
                  <a:lnTo>
                    <a:pt x="45915" y="78282"/>
                  </a:lnTo>
                  <a:lnTo>
                    <a:pt x="21243" y="117089"/>
                  </a:lnTo>
                  <a:lnTo>
                    <a:pt x="5519" y="161081"/>
                  </a:lnTo>
                  <a:lnTo>
                    <a:pt x="0" y="209003"/>
                  </a:lnTo>
                  <a:lnTo>
                    <a:pt x="5519" y="256927"/>
                  </a:lnTo>
                  <a:lnTo>
                    <a:pt x="21243" y="300921"/>
                  </a:lnTo>
                  <a:lnTo>
                    <a:pt x="45915" y="339730"/>
                  </a:lnTo>
                  <a:lnTo>
                    <a:pt x="78282" y="372099"/>
                  </a:lnTo>
                  <a:lnTo>
                    <a:pt x="117089" y="396774"/>
                  </a:lnTo>
                  <a:lnTo>
                    <a:pt x="161081" y="412499"/>
                  </a:lnTo>
                  <a:lnTo>
                    <a:pt x="209003" y="418020"/>
                  </a:lnTo>
                  <a:lnTo>
                    <a:pt x="418858" y="418020"/>
                  </a:lnTo>
                  <a:lnTo>
                    <a:pt x="466782" y="412499"/>
                  </a:lnTo>
                  <a:lnTo>
                    <a:pt x="510776" y="396774"/>
                  </a:lnTo>
                  <a:lnTo>
                    <a:pt x="549585" y="372099"/>
                  </a:lnTo>
                  <a:lnTo>
                    <a:pt x="581954" y="339730"/>
                  </a:lnTo>
                  <a:lnTo>
                    <a:pt x="606629" y="300921"/>
                  </a:lnTo>
                  <a:lnTo>
                    <a:pt x="622354" y="256927"/>
                  </a:lnTo>
                  <a:lnTo>
                    <a:pt x="627875" y="209003"/>
                  </a:lnTo>
                  <a:lnTo>
                    <a:pt x="622354" y="161081"/>
                  </a:lnTo>
                  <a:lnTo>
                    <a:pt x="606629" y="117089"/>
                  </a:lnTo>
                  <a:lnTo>
                    <a:pt x="581954" y="78282"/>
                  </a:lnTo>
                  <a:lnTo>
                    <a:pt x="549585" y="45915"/>
                  </a:lnTo>
                  <a:lnTo>
                    <a:pt x="510776" y="21243"/>
                  </a:lnTo>
                  <a:lnTo>
                    <a:pt x="466782" y="5519"/>
                  </a:lnTo>
                  <a:lnTo>
                    <a:pt x="418858" y="0"/>
                  </a:lnTo>
                  <a:close/>
                </a:path>
              </a:pathLst>
            </a:custGeom>
            <a:solidFill>
              <a:srgbClr val="868AB4"/>
            </a:solidFill>
          </p:spPr>
          <p:txBody>
            <a:bodyPr wrap="square" lIns="0" tIns="0" rIns="0" bIns="0" rtlCol="0"/>
            <a:lstStyle/>
            <a:p>
              <a:endParaRPr/>
            </a:p>
          </p:txBody>
        </p:sp>
      </p:grpSp>
      <p:sp>
        <p:nvSpPr>
          <p:cNvPr id="96" name="object 96"/>
          <p:cNvSpPr txBox="1"/>
          <p:nvPr/>
        </p:nvSpPr>
        <p:spPr>
          <a:xfrm>
            <a:off x="6160355" y="5536864"/>
            <a:ext cx="493395" cy="127599"/>
          </a:xfrm>
          <a:prstGeom prst="rect">
            <a:avLst/>
          </a:prstGeom>
        </p:spPr>
        <p:txBody>
          <a:bodyPr vert="horz" wrap="square" lIns="0" tIns="12065" rIns="0" bIns="0" rtlCol="0">
            <a:spAutoFit/>
          </a:bodyPr>
          <a:lstStyle/>
          <a:p>
            <a:pPr marL="12700" rtl="0">
              <a:lnSpc>
                <a:spcPct val="100000"/>
              </a:lnSpc>
              <a:spcBef>
                <a:spcPts val="95"/>
              </a:spcBef>
            </a:pPr>
            <a:r>
              <a:rPr lang="uk" sz="750" b="0" i="0" u="none" spc="-10" baseline="0" dirty="0">
                <a:solidFill>
                  <a:srgbClr val="382F2C"/>
                </a:solidFill>
                <a:latin typeface="Trebuchet MS"/>
                <a:cs typeface="Trebuchet MS"/>
              </a:rPr>
              <a:t>Утилізація</a:t>
            </a:r>
            <a:endParaRPr sz="750" dirty="0">
              <a:latin typeface="Trebuchet MS"/>
              <a:cs typeface="Trebuchet MS"/>
            </a:endParaRPr>
          </a:p>
        </p:txBody>
      </p:sp>
      <p:sp>
        <p:nvSpPr>
          <p:cNvPr id="97" name="object 97"/>
          <p:cNvSpPr/>
          <p:nvPr/>
        </p:nvSpPr>
        <p:spPr>
          <a:xfrm>
            <a:off x="0" y="835355"/>
            <a:ext cx="10692130" cy="0"/>
          </a:xfrm>
          <a:custGeom>
            <a:avLst/>
            <a:gdLst/>
            <a:ahLst/>
            <a:cxnLst/>
            <a:rect l="l" t="t" r="r" b="b"/>
            <a:pathLst>
              <a:path w="10692130">
                <a:moveTo>
                  <a:pt x="0" y="0"/>
                </a:moveTo>
                <a:lnTo>
                  <a:pt x="10692003" y="0"/>
                </a:lnTo>
              </a:path>
            </a:pathLst>
          </a:custGeom>
          <a:ln w="3175">
            <a:solidFill>
              <a:srgbClr val="000000"/>
            </a:solidFill>
          </a:ln>
        </p:spPr>
        <p:txBody>
          <a:bodyPr wrap="square" lIns="0" tIns="0" rIns="0" bIns="0" rtlCol="0"/>
          <a:lstStyle/>
          <a:p>
            <a:endParaRPr/>
          </a:p>
        </p:txBody>
      </p:sp>
      <p:sp>
        <p:nvSpPr>
          <p:cNvPr id="98" name="object 98"/>
          <p:cNvSpPr/>
          <p:nvPr/>
        </p:nvSpPr>
        <p:spPr>
          <a:xfrm>
            <a:off x="0" y="453199"/>
            <a:ext cx="10692130" cy="0"/>
          </a:xfrm>
          <a:custGeom>
            <a:avLst/>
            <a:gdLst/>
            <a:ahLst/>
            <a:cxnLst/>
            <a:rect l="l" t="t" r="r" b="b"/>
            <a:pathLst>
              <a:path w="10692130">
                <a:moveTo>
                  <a:pt x="10692003" y="0"/>
                </a:moveTo>
                <a:lnTo>
                  <a:pt x="0" y="0"/>
                </a:lnTo>
              </a:path>
            </a:pathLst>
          </a:custGeom>
          <a:ln w="3175">
            <a:solidFill>
              <a:srgbClr val="000000"/>
            </a:solidFill>
          </a:ln>
        </p:spPr>
        <p:txBody>
          <a:bodyPr wrap="square" lIns="0" tIns="0" rIns="0" bIns="0" rtlCol="0"/>
          <a:lstStyle/>
          <a:p>
            <a:endParaRPr/>
          </a:p>
        </p:txBody>
      </p:sp>
      <p:sp>
        <p:nvSpPr>
          <p:cNvPr id="114" name="object 114"/>
          <p:cNvSpPr txBox="1">
            <a:spLocks noGrp="1"/>
          </p:cNvSpPr>
          <p:nvPr>
            <p:ph type="sldNum" sz="quarter" idx="7"/>
          </p:nvPr>
        </p:nvSpPr>
        <p:spPr>
          <a:prstGeom prst="rect">
            <a:avLst/>
          </a:prstGeom>
        </p:spPr>
        <p:txBody>
          <a:bodyPr vert="horz" wrap="square" lIns="0" tIns="19685" rIns="0" bIns="0" rtlCol="0">
            <a:spAutoFit/>
          </a:bodyPr>
          <a:lstStyle/>
          <a:p>
            <a:pPr marL="39370" algn="l" rtl="0">
              <a:lnSpc>
                <a:spcPct val="100000"/>
              </a:lnSpc>
              <a:spcBef>
                <a:spcPts val="155"/>
              </a:spcBef>
            </a:pPr>
            <a:r>
              <a:rPr lang="uk" b="0" i="0" u="none" spc="-25" baseline="0"/>
              <a:t>54</a:t>
            </a:r>
          </a:p>
        </p:txBody>
      </p:sp>
      <p:sp>
        <p:nvSpPr>
          <p:cNvPr id="101" name="object 69"/>
          <p:cNvSpPr txBox="1">
            <a:spLocks noGrp="1"/>
          </p:cNvSpPr>
          <p:nvPr>
            <p:ph type="ftr" sz="quarter" idx="5"/>
          </p:nvPr>
        </p:nvSpPr>
        <p:spPr>
          <a:xfrm>
            <a:off x="419246" y="7204929"/>
            <a:ext cx="4836761" cy="160300"/>
          </a:xfrm>
          <a:prstGeom prst="rect">
            <a:avLst/>
          </a:prstGeom>
        </p:spPr>
        <p:txBody>
          <a:bodyPr vert="horz" wrap="square" lIns="0" tIns="21590" rIns="0" bIns="0" rtlCol="0">
            <a:spAutoFit/>
          </a:bodyPr>
          <a:lstStyle/>
          <a:p>
            <a:pPr marL="12700" algn="l" rtl="0">
              <a:lnSpc>
                <a:spcPct val="100000"/>
              </a:lnSpc>
              <a:spcBef>
                <a:spcPts val="170"/>
              </a:spcBef>
            </a:pPr>
            <a:r>
              <a:rPr lang="uk" b="0" i="0" u="none" spc="-5" baseline="0" dirty="0"/>
              <a:t>Звіт про сталий розвиток за 2024 рік </a:t>
            </a:r>
            <a:r>
              <a:rPr lang="uk" b="0" i="0" u="none" spc="175" baseline="0" dirty="0">
                <a:latin typeface="Arial"/>
                <a:cs typeface="Arial"/>
              </a:rPr>
              <a:t>|</a:t>
            </a:r>
            <a:r>
              <a:rPr lang="uk" b="0" i="0" u="none" spc="45" baseline="0" dirty="0">
                <a:latin typeface="Arial"/>
                <a:cs typeface="Arial"/>
              </a:rPr>
              <a:t> </a:t>
            </a:r>
            <a:r>
              <a:rPr lang="en-US" dirty="0" err="1">
                <a:latin typeface="Arial"/>
                <a:cs typeface="Arial"/>
              </a:rPr>
              <a:t>Oriflame</a:t>
            </a:r>
            <a:r>
              <a:rPr lang="en-US" spc="45" dirty="0">
                <a:latin typeface="Arial"/>
                <a:cs typeface="Arial"/>
              </a:rPr>
              <a:t> </a:t>
            </a:r>
            <a:r>
              <a:rPr lang="en-US" spc="-10" dirty="0">
                <a:latin typeface="Arial"/>
                <a:cs typeface="Arial"/>
              </a:rPr>
              <a:t>Cosmetics</a:t>
            </a:r>
            <a:endParaRPr lang="uk" b="0" i="0" u="none" spc="-10" baseline="0" dirty="0">
              <a:latin typeface="Arial"/>
              <a:cs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3968743" y="3568764"/>
            <a:ext cx="2858135" cy="2789555"/>
            <a:chOff x="3968743" y="3568764"/>
            <a:chExt cx="2858135" cy="2789555"/>
          </a:xfrm>
        </p:grpSpPr>
        <p:sp>
          <p:nvSpPr>
            <p:cNvPr id="3" name="object 3"/>
            <p:cNvSpPr/>
            <p:nvPr/>
          </p:nvSpPr>
          <p:spPr>
            <a:xfrm>
              <a:off x="3971918" y="3571939"/>
              <a:ext cx="2851785" cy="2783205"/>
            </a:xfrm>
            <a:custGeom>
              <a:avLst/>
              <a:gdLst/>
              <a:ahLst/>
              <a:cxnLst/>
              <a:rect l="l" t="t" r="r" b="b"/>
              <a:pathLst>
                <a:path w="2851784" h="2783204">
                  <a:moveTo>
                    <a:pt x="0" y="2782582"/>
                  </a:moveTo>
                  <a:lnTo>
                    <a:pt x="2851594" y="2782582"/>
                  </a:lnTo>
                </a:path>
                <a:path w="2851784" h="2783204">
                  <a:moveTo>
                    <a:pt x="0" y="2782582"/>
                  </a:moveTo>
                  <a:lnTo>
                    <a:pt x="0" y="2713012"/>
                  </a:lnTo>
                </a:path>
                <a:path w="2851784" h="2783204">
                  <a:moveTo>
                    <a:pt x="950531" y="2782582"/>
                  </a:moveTo>
                  <a:lnTo>
                    <a:pt x="950531" y="2713012"/>
                  </a:lnTo>
                </a:path>
                <a:path w="2851784" h="2783204">
                  <a:moveTo>
                    <a:pt x="1901063" y="2782582"/>
                  </a:moveTo>
                  <a:lnTo>
                    <a:pt x="1901063" y="2713012"/>
                  </a:lnTo>
                </a:path>
                <a:path w="2851784" h="2783204">
                  <a:moveTo>
                    <a:pt x="2851594" y="2782582"/>
                  </a:moveTo>
                  <a:lnTo>
                    <a:pt x="2851594" y="2713012"/>
                  </a:lnTo>
                </a:path>
                <a:path w="2851784" h="2783204">
                  <a:moveTo>
                    <a:pt x="0" y="2782582"/>
                  </a:moveTo>
                  <a:lnTo>
                    <a:pt x="0" y="0"/>
                  </a:lnTo>
                </a:path>
                <a:path w="2851784" h="2783204">
                  <a:moveTo>
                    <a:pt x="0" y="2782582"/>
                  </a:moveTo>
                  <a:lnTo>
                    <a:pt x="71285" y="2782582"/>
                  </a:lnTo>
                </a:path>
                <a:path w="2851784" h="2783204">
                  <a:moveTo>
                    <a:pt x="0" y="2318816"/>
                  </a:moveTo>
                  <a:lnTo>
                    <a:pt x="71285" y="2318816"/>
                  </a:lnTo>
                </a:path>
                <a:path w="2851784" h="2783204">
                  <a:moveTo>
                    <a:pt x="0" y="1855050"/>
                  </a:moveTo>
                  <a:lnTo>
                    <a:pt x="71285" y="1855050"/>
                  </a:lnTo>
                </a:path>
                <a:path w="2851784" h="2783204">
                  <a:moveTo>
                    <a:pt x="0" y="1391285"/>
                  </a:moveTo>
                  <a:lnTo>
                    <a:pt x="71285" y="1391285"/>
                  </a:lnTo>
                </a:path>
                <a:path w="2851784" h="2783204">
                  <a:moveTo>
                    <a:pt x="0" y="927531"/>
                  </a:moveTo>
                  <a:lnTo>
                    <a:pt x="71285" y="927531"/>
                  </a:lnTo>
                </a:path>
                <a:path w="2851784" h="2783204">
                  <a:moveTo>
                    <a:pt x="0" y="463765"/>
                  </a:moveTo>
                  <a:lnTo>
                    <a:pt x="71285" y="463765"/>
                  </a:lnTo>
                </a:path>
                <a:path w="2851784" h="2783204">
                  <a:moveTo>
                    <a:pt x="0" y="0"/>
                  </a:moveTo>
                  <a:lnTo>
                    <a:pt x="71285" y="0"/>
                  </a:lnTo>
                </a:path>
              </a:pathLst>
            </a:custGeom>
            <a:ln w="6350">
              <a:solidFill>
                <a:srgbClr val="000000"/>
              </a:solidFill>
            </a:ln>
          </p:spPr>
          <p:txBody>
            <a:bodyPr wrap="square" lIns="0" tIns="0" rIns="0" bIns="0" rtlCol="0"/>
            <a:lstStyle/>
            <a:p>
              <a:endParaRPr/>
            </a:p>
          </p:txBody>
        </p:sp>
        <p:sp>
          <p:nvSpPr>
            <p:cNvPr id="4" name="object 4"/>
            <p:cNvSpPr/>
            <p:nvPr/>
          </p:nvSpPr>
          <p:spPr>
            <a:xfrm>
              <a:off x="6006058" y="3724986"/>
              <a:ext cx="684530" cy="31115"/>
            </a:xfrm>
            <a:custGeom>
              <a:avLst/>
              <a:gdLst/>
              <a:ahLst/>
              <a:cxnLst/>
              <a:rect l="l" t="t" r="r" b="b"/>
              <a:pathLst>
                <a:path w="684529" h="31114">
                  <a:moveTo>
                    <a:pt x="684377" y="0"/>
                  </a:moveTo>
                  <a:lnTo>
                    <a:pt x="0" y="0"/>
                  </a:lnTo>
                  <a:lnTo>
                    <a:pt x="0" y="31038"/>
                  </a:lnTo>
                  <a:lnTo>
                    <a:pt x="684377" y="31038"/>
                  </a:lnTo>
                  <a:lnTo>
                    <a:pt x="684377" y="0"/>
                  </a:lnTo>
                  <a:close/>
                </a:path>
              </a:pathLst>
            </a:custGeom>
            <a:solidFill>
              <a:srgbClr val="CC009F"/>
            </a:solidFill>
          </p:spPr>
          <p:txBody>
            <a:bodyPr wrap="square" lIns="0" tIns="0" rIns="0" bIns="0" rtlCol="0"/>
            <a:lstStyle/>
            <a:p>
              <a:endParaRPr/>
            </a:p>
          </p:txBody>
        </p:sp>
        <p:sp>
          <p:nvSpPr>
            <p:cNvPr id="5" name="object 5"/>
            <p:cNvSpPr/>
            <p:nvPr/>
          </p:nvSpPr>
          <p:spPr>
            <a:xfrm>
              <a:off x="4104995" y="3756012"/>
              <a:ext cx="2585720" cy="2172335"/>
            </a:xfrm>
            <a:custGeom>
              <a:avLst/>
              <a:gdLst/>
              <a:ahLst/>
              <a:cxnLst/>
              <a:rect l="l" t="t" r="r" b="b"/>
              <a:pathLst>
                <a:path w="2585720" h="2172335">
                  <a:moveTo>
                    <a:pt x="684377" y="1072730"/>
                  </a:moveTo>
                  <a:lnTo>
                    <a:pt x="0" y="1072730"/>
                  </a:lnTo>
                  <a:lnTo>
                    <a:pt x="0" y="2171865"/>
                  </a:lnTo>
                  <a:lnTo>
                    <a:pt x="684377" y="2171865"/>
                  </a:lnTo>
                  <a:lnTo>
                    <a:pt x="684377" y="1072730"/>
                  </a:lnTo>
                  <a:close/>
                </a:path>
                <a:path w="2585720" h="2172335">
                  <a:moveTo>
                    <a:pt x="1634896" y="154470"/>
                  </a:moveTo>
                  <a:lnTo>
                    <a:pt x="950531" y="154470"/>
                  </a:lnTo>
                  <a:lnTo>
                    <a:pt x="950531" y="1309255"/>
                  </a:lnTo>
                  <a:lnTo>
                    <a:pt x="1634896" y="1309255"/>
                  </a:lnTo>
                  <a:lnTo>
                    <a:pt x="1634896" y="154470"/>
                  </a:lnTo>
                  <a:close/>
                </a:path>
                <a:path w="2585720" h="2172335">
                  <a:moveTo>
                    <a:pt x="2585440" y="0"/>
                  </a:moveTo>
                  <a:lnTo>
                    <a:pt x="1901063" y="0"/>
                  </a:lnTo>
                  <a:lnTo>
                    <a:pt x="1901063" y="1100543"/>
                  </a:lnTo>
                  <a:lnTo>
                    <a:pt x="2585440" y="1100543"/>
                  </a:lnTo>
                  <a:lnTo>
                    <a:pt x="2585440" y="0"/>
                  </a:lnTo>
                  <a:close/>
                </a:path>
              </a:pathLst>
            </a:custGeom>
            <a:solidFill>
              <a:srgbClr val="9BD3CA"/>
            </a:solidFill>
          </p:spPr>
          <p:txBody>
            <a:bodyPr wrap="square" lIns="0" tIns="0" rIns="0" bIns="0" rtlCol="0"/>
            <a:lstStyle/>
            <a:p>
              <a:endParaRPr/>
            </a:p>
          </p:txBody>
        </p:sp>
        <p:sp>
          <p:nvSpPr>
            <p:cNvPr id="6" name="object 6"/>
            <p:cNvSpPr/>
            <p:nvPr/>
          </p:nvSpPr>
          <p:spPr>
            <a:xfrm>
              <a:off x="4104995" y="4856568"/>
              <a:ext cx="2585720" cy="1497965"/>
            </a:xfrm>
            <a:custGeom>
              <a:avLst/>
              <a:gdLst/>
              <a:ahLst/>
              <a:cxnLst/>
              <a:rect l="l" t="t" r="r" b="b"/>
              <a:pathLst>
                <a:path w="2585720" h="1497964">
                  <a:moveTo>
                    <a:pt x="684377" y="1071295"/>
                  </a:moveTo>
                  <a:lnTo>
                    <a:pt x="0" y="1071295"/>
                  </a:lnTo>
                  <a:lnTo>
                    <a:pt x="0" y="1497965"/>
                  </a:lnTo>
                  <a:lnTo>
                    <a:pt x="684377" y="1497965"/>
                  </a:lnTo>
                  <a:lnTo>
                    <a:pt x="684377" y="1071295"/>
                  </a:lnTo>
                  <a:close/>
                </a:path>
                <a:path w="2585720" h="1497964">
                  <a:moveTo>
                    <a:pt x="1634896" y="208686"/>
                  </a:moveTo>
                  <a:lnTo>
                    <a:pt x="950531" y="208686"/>
                  </a:lnTo>
                  <a:lnTo>
                    <a:pt x="950531" y="1497952"/>
                  </a:lnTo>
                  <a:lnTo>
                    <a:pt x="1634896" y="1497952"/>
                  </a:lnTo>
                  <a:lnTo>
                    <a:pt x="1634896" y="208686"/>
                  </a:lnTo>
                  <a:close/>
                </a:path>
                <a:path w="2585720" h="1497964">
                  <a:moveTo>
                    <a:pt x="2585440" y="0"/>
                  </a:moveTo>
                  <a:lnTo>
                    <a:pt x="1901063" y="0"/>
                  </a:lnTo>
                  <a:lnTo>
                    <a:pt x="1901063" y="1497952"/>
                  </a:lnTo>
                  <a:lnTo>
                    <a:pt x="2585440" y="1497952"/>
                  </a:lnTo>
                  <a:lnTo>
                    <a:pt x="2585440" y="0"/>
                  </a:lnTo>
                  <a:close/>
                </a:path>
              </a:pathLst>
            </a:custGeom>
            <a:solidFill>
              <a:srgbClr val="00BAB4"/>
            </a:solidFill>
          </p:spPr>
          <p:txBody>
            <a:bodyPr wrap="square" lIns="0" tIns="0" rIns="0" bIns="0" rtlCol="0"/>
            <a:lstStyle/>
            <a:p>
              <a:endParaRPr/>
            </a:p>
          </p:txBody>
        </p:sp>
      </p:grpSp>
      <p:sp>
        <p:nvSpPr>
          <p:cNvPr id="7" name="object 7"/>
          <p:cNvSpPr txBox="1"/>
          <p:nvPr/>
        </p:nvSpPr>
        <p:spPr>
          <a:xfrm>
            <a:off x="3868487" y="6315745"/>
            <a:ext cx="71755" cy="116839"/>
          </a:xfrm>
          <a:prstGeom prst="rect">
            <a:avLst/>
          </a:prstGeom>
        </p:spPr>
        <p:txBody>
          <a:bodyPr vert="horz" wrap="square" lIns="0" tIns="12700" rIns="0" bIns="0" rtlCol="0">
            <a:spAutoFit/>
          </a:bodyPr>
          <a:lstStyle/>
          <a:p>
            <a:pPr marL="12700" rtl="0">
              <a:lnSpc>
                <a:spcPct val="100000"/>
              </a:lnSpc>
              <a:spcBef>
                <a:spcPts val="100"/>
              </a:spcBef>
            </a:pPr>
            <a:r>
              <a:rPr lang="uk" sz="600" b="0" i="0" u="none" spc="-50" baseline="0">
                <a:latin typeface="Arial"/>
                <a:cs typeface="Arial"/>
              </a:rPr>
              <a:t>0</a:t>
            </a:r>
            <a:endParaRPr sz="600">
              <a:latin typeface="Arial"/>
              <a:cs typeface="Arial"/>
            </a:endParaRPr>
          </a:p>
        </p:txBody>
      </p:sp>
      <p:sp>
        <p:nvSpPr>
          <p:cNvPr id="8" name="object 8"/>
          <p:cNvSpPr txBox="1"/>
          <p:nvPr/>
        </p:nvSpPr>
        <p:spPr>
          <a:xfrm>
            <a:off x="3795792" y="5851992"/>
            <a:ext cx="144780" cy="116839"/>
          </a:xfrm>
          <a:prstGeom prst="rect">
            <a:avLst/>
          </a:prstGeom>
        </p:spPr>
        <p:txBody>
          <a:bodyPr vert="horz" wrap="square" lIns="0" tIns="12700" rIns="0" bIns="0" rtlCol="0">
            <a:spAutoFit/>
          </a:bodyPr>
          <a:lstStyle/>
          <a:p>
            <a:pPr marL="12700" rtl="0">
              <a:lnSpc>
                <a:spcPct val="100000"/>
              </a:lnSpc>
              <a:spcBef>
                <a:spcPts val="100"/>
              </a:spcBef>
            </a:pPr>
            <a:r>
              <a:rPr lang="uk" sz="600" b="0" i="0" u="none" spc="-25" baseline="0">
                <a:latin typeface="Arial"/>
                <a:cs typeface="Arial"/>
              </a:rPr>
              <a:t>100</a:t>
            </a:r>
            <a:endParaRPr sz="600">
              <a:latin typeface="Arial"/>
              <a:cs typeface="Arial"/>
            </a:endParaRPr>
          </a:p>
        </p:txBody>
      </p:sp>
      <p:sp>
        <p:nvSpPr>
          <p:cNvPr id="9" name="object 9"/>
          <p:cNvSpPr txBox="1"/>
          <p:nvPr/>
        </p:nvSpPr>
        <p:spPr>
          <a:xfrm>
            <a:off x="3776285" y="5388239"/>
            <a:ext cx="163830" cy="116839"/>
          </a:xfrm>
          <a:prstGeom prst="rect">
            <a:avLst/>
          </a:prstGeom>
        </p:spPr>
        <p:txBody>
          <a:bodyPr vert="horz" wrap="square" lIns="0" tIns="12700" rIns="0" bIns="0" rtlCol="0">
            <a:spAutoFit/>
          </a:bodyPr>
          <a:lstStyle/>
          <a:p>
            <a:pPr marL="12700" rtl="0">
              <a:lnSpc>
                <a:spcPct val="100000"/>
              </a:lnSpc>
              <a:spcBef>
                <a:spcPts val="100"/>
              </a:spcBef>
            </a:pPr>
            <a:r>
              <a:rPr lang="uk" sz="600" b="0" i="0" u="none" spc="-25" baseline="0">
                <a:latin typeface="Arial"/>
                <a:cs typeface="Arial"/>
              </a:rPr>
              <a:t>200</a:t>
            </a:r>
            <a:endParaRPr sz="600">
              <a:latin typeface="Arial"/>
              <a:cs typeface="Arial"/>
            </a:endParaRPr>
          </a:p>
        </p:txBody>
      </p:sp>
      <p:sp>
        <p:nvSpPr>
          <p:cNvPr id="10" name="object 10"/>
          <p:cNvSpPr txBox="1"/>
          <p:nvPr/>
        </p:nvSpPr>
        <p:spPr>
          <a:xfrm>
            <a:off x="3775066" y="4924486"/>
            <a:ext cx="165100" cy="116839"/>
          </a:xfrm>
          <a:prstGeom prst="rect">
            <a:avLst/>
          </a:prstGeom>
        </p:spPr>
        <p:txBody>
          <a:bodyPr vert="horz" wrap="square" lIns="0" tIns="12700" rIns="0" bIns="0" rtlCol="0">
            <a:spAutoFit/>
          </a:bodyPr>
          <a:lstStyle/>
          <a:p>
            <a:pPr marL="12700" rtl="0">
              <a:lnSpc>
                <a:spcPct val="100000"/>
              </a:lnSpc>
              <a:spcBef>
                <a:spcPts val="100"/>
              </a:spcBef>
            </a:pPr>
            <a:r>
              <a:rPr lang="uk" sz="600" b="0" i="0" u="none" spc="-25" baseline="0">
                <a:latin typeface="Arial"/>
                <a:cs typeface="Arial"/>
              </a:rPr>
              <a:t>300</a:t>
            </a:r>
            <a:endParaRPr sz="600">
              <a:latin typeface="Arial"/>
              <a:cs typeface="Arial"/>
            </a:endParaRPr>
          </a:p>
        </p:txBody>
      </p:sp>
      <p:sp>
        <p:nvSpPr>
          <p:cNvPr id="11" name="object 11"/>
          <p:cNvSpPr txBox="1"/>
          <p:nvPr/>
        </p:nvSpPr>
        <p:spPr>
          <a:xfrm>
            <a:off x="3773846" y="4460732"/>
            <a:ext cx="166370" cy="116839"/>
          </a:xfrm>
          <a:prstGeom prst="rect">
            <a:avLst/>
          </a:prstGeom>
        </p:spPr>
        <p:txBody>
          <a:bodyPr vert="horz" wrap="square" lIns="0" tIns="12700" rIns="0" bIns="0" rtlCol="0">
            <a:spAutoFit/>
          </a:bodyPr>
          <a:lstStyle/>
          <a:p>
            <a:pPr marL="12700" rtl="0">
              <a:lnSpc>
                <a:spcPct val="100000"/>
              </a:lnSpc>
              <a:spcBef>
                <a:spcPts val="100"/>
              </a:spcBef>
            </a:pPr>
            <a:r>
              <a:rPr lang="uk" sz="600" b="0" i="0" u="none" spc="-25" baseline="0">
                <a:latin typeface="Arial"/>
                <a:cs typeface="Arial"/>
              </a:rPr>
              <a:t>400</a:t>
            </a:r>
            <a:endParaRPr sz="600">
              <a:latin typeface="Arial"/>
              <a:cs typeface="Arial"/>
            </a:endParaRPr>
          </a:p>
        </p:txBody>
      </p:sp>
      <p:sp>
        <p:nvSpPr>
          <p:cNvPr id="12" name="object 12"/>
          <p:cNvSpPr txBox="1"/>
          <p:nvPr/>
        </p:nvSpPr>
        <p:spPr>
          <a:xfrm>
            <a:off x="3775828" y="3996979"/>
            <a:ext cx="164465" cy="116839"/>
          </a:xfrm>
          <a:prstGeom prst="rect">
            <a:avLst/>
          </a:prstGeom>
        </p:spPr>
        <p:txBody>
          <a:bodyPr vert="horz" wrap="square" lIns="0" tIns="12700" rIns="0" bIns="0" rtlCol="0">
            <a:spAutoFit/>
          </a:bodyPr>
          <a:lstStyle/>
          <a:p>
            <a:pPr marL="12700" rtl="0">
              <a:lnSpc>
                <a:spcPct val="100000"/>
              </a:lnSpc>
              <a:spcBef>
                <a:spcPts val="100"/>
              </a:spcBef>
            </a:pPr>
            <a:r>
              <a:rPr lang="uk" sz="600" b="0" i="0" u="none" spc="-25" baseline="0">
                <a:latin typeface="Arial"/>
                <a:cs typeface="Arial"/>
              </a:rPr>
              <a:t>500</a:t>
            </a:r>
            <a:endParaRPr sz="600">
              <a:latin typeface="Arial"/>
              <a:cs typeface="Arial"/>
            </a:endParaRPr>
          </a:p>
        </p:txBody>
      </p:sp>
      <p:sp>
        <p:nvSpPr>
          <p:cNvPr id="13" name="object 13"/>
          <p:cNvSpPr txBox="1"/>
          <p:nvPr/>
        </p:nvSpPr>
        <p:spPr>
          <a:xfrm>
            <a:off x="3772475" y="3533226"/>
            <a:ext cx="167640" cy="116839"/>
          </a:xfrm>
          <a:prstGeom prst="rect">
            <a:avLst/>
          </a:prstGeom>
        </p:spPr>
        <p:txBody>
          <a:bodyPr vert="horz" wrap="square" lIns="0" tIns="12700" rIns="0" bIns="0" rtlCol="0">
            <a:spAutoFit/>
          </a:bodyPr>
          <a:lstStyle/>
          <a:p>
            <a:pPr marL="12700" rtl="0">
              <a:lnSpc>
                <a:spcPct val="100000"/>
              </a:lnSpc>
              <a:spcBef>
                <a:spcPts val="100"/>
              </a:spcBef>
            </a:pPr>
            <a:r>
              <a:rPr lang="uk" sz="600" b="0" i="0" u="none" spc="-25" baseline="0">
                <a:latin typeface="Arial"/>
                <a:cs typeface="Arial"/>
              </a:rPr>
              <a:t>600</a:t>
            </a:r>
            <a:endParaRPr sz="600">
              <a:latin typeface="Arial"/>
              <a:cs typeface="Arial"/>
            </a:endParaRPr>
          </a:p>
        </p:txBody>
      </p:sp>
      <p:sp>
        <p:nvSpPr>
          <p:cNvPr id="14" name="object 14"/>
          <p:cNvSpPr txBox="1"/>
          <p:nvPr/>
        </p:nvSpPr>
        <p:spPr>
          <a:xfrm>
            <a:off x="3779300" y="3029091"/>
            <a:ext cx="1719580" cy="569387"/>
          </a:xfrm>
          <a:prstGeom prst="rect">
            <a:avLst/>
          </a:prstGeom>
        </p:spPr>
        <p:txBody>
          <a:bodyPr vert="horz" wrap="square" lIns="0" tIns="12700" rIns="0" bIns="0" rtlCol="0">
            <a:spAutoFit/>
          </a:bodyPr>
          <a:lstStyle/>
          <a:p>
            <a:pPr marL="12700" rtl="0">
              <a:lnSpc>
                <a:spcPct val="100000"/>
              </a:lnSpc>
              <a:spcBef>
                <a:spcPts val="100"/>
              </a:spcBef>
            </a:pPr>
            <a:r>
              <a:rPr lang="uk" sz="1000" b="0" i="0" u="none" baseline="0" dirty="0">
                <a:solidFill>
                  <a:srgbClr val="2D2525"/>
                </a:solidFill>
                <a:latin typeface="Arial Black"/>
                <a:cs typeface="Arial Black"/>
              </a:rPr>
              <a:t>Вторинні матеріали за вагою</a:t>
            </a:r>
            <a:endParaRPr sz="1000" dirty="0">
              <a:latin typeface="Arial Black"/>
              <a:cs typeface="Arial Black"/>
            </a:endParaRPr>
          </a:p>
          <a:p>
            <a:pPr marL="12700" rtl="0">
              <a:lnSpc>
                <a:spcPct val="100000"/>
              </a:lnSpc>
              <a:spcBef>
                <a:spcPts val="1110"/>
              </a:spcBef>
            </a:pPr>
            <a:r>
              <a:rPr lang="uk" sz="700" b="0" i="0" u="none" spc="-35" baseline="0" dirty="0">
                <a:solidFill>
                  <a:srgbClr val="382F2C"/>
                </a:solidFill>
                <a:latin typeface="Arial"/>
                <a:cs typeface="Arial"/>
              </a:rPr>
              <a:t>Тони вторинних матеріалів</a:t>
            </a:r>
            <a:endParaRPr sz="700" dirty="0">
              <a:latin typeface="Arial"/>
              <a:cs typeface="Arial"/>
            </a:endParaRPr>
          </a:p>
        </p:txBody>
      </p:sp>
      <p:sp>
        <p:nvSpPr>
          <p:cNvPr id="15" name="object 15"/>
          <p:cNvSpPr txBox="1"/>
          <p:nvPr/>
        </p:nvSpPr>
        <p:spPr>
          <a:xfrm>
            <a:off x="419300" y="1130200"/>
            <a:ext cx="3034030" cy="1435100"/>
          </a:xfrm>
          <a:prstGeom prst="rect">
            <a:avLst/>
          </a:prstGeom>
        </p:spPr>
        <p:txBody>
          <a:bodyPr vert="horz" wrap="square" lIns="0" tIns="144780" rIns="0" bIns="0" rtlCol="0">
            <a:spAutoFit/>
          </a:bodyPr>
          <a:lstStyle/>
          <a:p>
            <a:pPr marL="12700" rtl="0">
              <a:lnSpc>
                <a:spcPct val="100000"/>
              </a:lnSpc>
              <a:spcBef>
                <a:spcPts val="1140"/>
              </a:spcBef>
            </a:pPr>
            <a:r>
              <a:rPr lang="uk" sz="1800" b="0" i="0" u="none" baseline="0" dirty="0">
                <a:solidFill>
                  <a:srgbClr val="2D2525"/>
                </a:solidFill>
                <a:latin typeface="Arial Black"/>
                <a:cs typeface="Arial Black"/>
              </a:rPr>
              <a:t>Прогрес у цифрах</a:t>
            </a:r>
            <a:endParaRPr sz="1800" dirty="0">
              <a:latin typeface="Arial Black"/>
              <a:cs typeface="Arial Black"/>
            </a:endParaRPr>
          </a:p>
          <a:p>
            <a:pPr marL="12700" rtl="0">
              <a:lnSpc>
                <a:spcPct val="100000"/>
              </a:lnSpc>
              <a:spcBef>
                <a:spcPts val="750"/>
              </a:spcBef>
            </a:pPr>
            <a:r>
              <a:rPr lang="uk" sz="1300" b="0" i="0" u="none" baseline="0" dirty="0">
                <a:solidFill>
                  <a:srgbClr val="2D2525"/>
                </a:solidFill>
                <a:latin typeface="Arial Black"/>
                <a:cs typeface="Arial Black"/>
              </a:rPr>
              <a:t>Упаковка продукції</a:t>
            </a:r>
            <a:endParaRPr sz="1300" dirty="0">
              <a:latin typeface="Arial Black"/>
              <a:cs typeface="Arial Black"/>
            </a:endParaRPr>
          </a:p>
          <a:p>
            <a:pPr marL="12700" marR="5080" indent="-635" rtl="0">
              <a:lnSpc>
                <a:spcPct val="100000"/>
              </a:lnSpc>
              <a:spcBef>
                <a:spcPts val="790"/>
              </a:spcBef>
            </a:pPr>
            <a:r>
              <a:rPr lang="uk" sz="1000" b="0" i="0" u="none" spc="-40" baseline="0" dirty="0">
                <a:solidFill>
                  <a:srgbClr val="2D2525"/>
                </a:solidFill>
                <a:latin typeface="Arial"/>
                <a:cs typeface="Arial"/>
              </a:rPr>
              <a:t>У 2024 році компанія «Оріфлейм» поставила на світовий ринок 5574 тонн (7 154 тонн у 2023 році) первинних пакувальних матеріалів, серед яких скло та пластик є найбільшими групами матеріалів.</a:t>
            </a:r>
            <a:endParaRPr sz="1000" dirty="0">
              <a:latin typeface="Arial"/>
              <a:cs typeface="Arial"/>
            </a:endParaRPr>
          </a:p>
        </p:txBody>
      </p:sp>
      <p:sp>
        <p:nvSpPr>
          <p:cNvPr id="16" name="object 16"/>
          <p:cNvSpPr txBox="1"/>
          <p:nvPr/>
        </p:nvSpPr>
        <p:spPr>
          <a:xfrm>
            <a:off x="408124" y="3029079"/>
            <a:ext cx="2617470" cy="320601"/>
          </a:xfrm>
          <a:prstGeom prst="rect">
            <a:avLst/>
          </a:prstGeom>
        </p:spPr>
        <p:txBody>
          <a:bodyPr vert="horz" wrap="square" lIns="0" tIns="12700" rIns="0" bIns="0" rtlCol="0">
            <a:spAutoFit/>
          </a:bodyPr>
          <a:lstStyle/>
          <a:p>
            <a:pPr marL="12700" rtl="0">
              <a:lnSpc>
                <a:spcPct val="100000"/>
              </a:lnSpc>
              <a:spcBef>
                <a:spcPts val="100"/>
              </a:spcBef>
            </a:pPr>
            <a:r>
              <a:rPr lang="uk" sz="1000" b="0" i="0" u="none" dirty="0">
                <a:solidFill>
                  <a:srgbClr val="2D2525"/>
                </a:solidFill>
                <a:latin typeface="Arial Black"/>
                <a:cs typeface="Arial Black"/>
              </a:rPr>
              <a:t>Розподіл упаковки за групами матеріалів за вагою</a:t>
            </a:r>
            <a:endParaRPr sz="1000" dirty="0">
              <a:latin typeface="Arial Black"/>
              <a:cs typeface="Arial Black"/>
            </a:endParaRPr>
          </a:p>
        </p:txBody>
      </p:sp>
      <p:sp>
        <p:nvSpPr>
          <p:cNvPr id="17" name="object 17"/>
          <p:cNvSpPr txBox="1"/>
          <p:nvPr/>
        </p:nvSpPr>
        <p:spPr>
          <a:xfrm>
            <a:off x="3805555" y="1352801"/>
            <a:ext cx="3081020" cy="1700466"/>
          </a:xfrm>
          <a:prstGeom prst="rect">
            <a:avLst/>
          </a:prstGeom>
        </p:spPr>
        <p:txBody>
          <a:bodyPr vert="horz" wrap="square" lIns="0" tIns="12700" rIns="0" bIns="0" rtlCol="0">
            <a:spAutoFit/>
          </a:bodyPr>
          <a:lstStyle/>
          <a:p>
            <a:pPr marL="12700" rtl="0">
              <a:lnSpc>
                <a:spcPct val="100000"/>
              </a:lnSpc>
              <a:spcBef>
                <a:spcPts val="100"/>
              </a:spcBef>
            </a:pPr>
            <a:r>
              <a:rPr lang="uk" sz="1300" b="0" i="0" u="none" baseline="0" dirty="0">
                <a:solidFill>
                  <a:srgbClr val="2D2525"/>
                </a:solidFill>
                <a:latin typeface="Arial Black"/>
                <a:cs typeface="Arial Black"/>
              </a:rPr>
              <a:t>Вторинні матеріали</a:t>
            </a:r>
            <a:endParaRPr sz="1300" dirty="0">
              <a:latin typeface="Arial Black"/>
              <a:cs typeface="Arial Black"/>
            </a:endParaRPr>
          </a:p>
          <a:p>
            <a:pPr marL="12700" marR="5080" rtl="0">
              <a:lnSpc>
                <a:spcPct val="100000"/>
              </a:lnSpc>
              <a:spcBef>
                <a:spcPts val="790"/>
              </a:spcBef>
            </a:pPr>
            <a:r>
              <a:rPr lang="uk" sz="1000" b="0" i="0" u="none" spc="-30" baseline="0" dirty="0">
                <a:solidFill>
                  <a:srgbClr val="2D2525"/>
                </a:solidFill>
                <a:latin typeface="Arial"/>
                <a:cs typeface="Arial"/>
              </a:rPr>
              <a:t>Пластик і скло є основними переробленими матеріалами, які наразі використовуються в упаковці продукції компанії «Оріфлейм», але ми також використовуємо деякі перероблені метали.</a:t>
            </a:r>
            <a:r>
              <a:rPr lang="uk" sz="1000" b="0" i="0" u="none" spc="-15" baseline="0" dirty="0">
                <a:solidFill>
                  <a:srgbClr val="2D2525"/>
                </a:solidFill>
                <a:latin typeface="Arial"/>
                <a:cs typeface="Arial"/>
              </a:rPr>
              <a:t> </a:t>
            </a:r>
            <a:r>
              <a:rPr lang="uk" sz="1000" b="0" i="0" u="none" spc="-40" baseline="0" dirty="0">
                <a:solidFill>
                  <a:srgbClr val="2D2525"/>
                </a:solidFill>
                <a:latin typeface="Arial"/>
                <a:cs typeface="Arial"/>
              </a:rPr>
              <a:t>У 2024 році компанія «Оріфлейм» поставила на ринок понад 575 тон перероблених матеріалів. Протягом останніх трьох років велика увага приділялася використанню перероблених матеріалів у виробництві наших скляних пляшок та банок.</a:t>
            </a:r>
            <a:endParaRPr sz="1000" dirty="0">
              <a:latin typeface="Arial"/>
              <a:cs typeface="Arial"/>
            </a:endParaRPr>
          </a:p>
        </p:txBody>
      </p:sp>
      <p:sp>
        <p:nvSpPr>
          <p:cNvPr id="18" name="object 18"/>
          <p:cNvSpPr txBox="1"/>
          <p:nvPr/>
        </p:nvSpPr>
        <p:spPr>
          <a:xfrm>
            <a:off x="7127890" y="1456232"/>
            <a:ext cx="3086735" cy="1352550"/>
          </a:xfrm>
          <a:prstGeom prst="rect">
            <a:avLst/>
          </a:prstGeom>
        </p:spPr>
        <p:txBody>
          <a:bodyPr vert="horz" wrap="square" lIns="0" tIns="12700" rIns="0" bIns="0" rtlCol="0">
            <a:spAutoFit/>
          </a:bodyPr>
          <a:lstStyle/>
          <a:p>
            <a:pPr marL="12700" marR="67310" rtl="0">
              <a:lnSpc>
                <a:spcPct val="100000"/>
              </a:lnSpc>
              <a:spcBef>
                <a:spcPts val="100"/>
              </a:spcBef>
            </a:pPr>
            <a:r>
              <a:rPr lang="uk" sz="1000" b="0" i="0" u="none" spc="-25" baseline="0" dirty="0">
                <a:solidFill>
                  <a:srgbClr val="2D2525"/>
                </a:solidFill>
                <a:latin typeface="Arial"/>
                <a:cs typeface="Arial"/>
              </a:rPr>
              <a:t>Це призвело до значного збільшення перероблених скляних матеріалів з 2021 року.</a:t>
            </a:r>
            <a:endParaRPr sz="1000" dirty="0">
              <a:latin typeface="Arial"/>
              <a:cs typeface="Arial"/>
            </a:endParaRPr>
          </a:p>
          <a:p>
            <a:pPr marL="12700" marR="5080" rtl="0">
              <a:lnSpc>
                <a:spcPct val="100000"/>
              </a:lnSpc>
              <a:spcBef>
                <a:spcPts val="850"/>
              </a:spcBef>
            </a:pPr>
            <a:r>
              <a:rPr lang="uk" sz="1000" b="0" i="0" u="none" spc="-25" baseline="0" dirty="0">
                <a:solidFill>
                  <a:srgbClr val="2D2525"/>
                </a:solidFill>
                <a:latin typeface="Arial"/>
                <a:cs typeface="Arial"/>
              </a:rPr>
              <a:t>Ми вимірюємо наше впровадження перероблених матеріалів на різних рівнях.</a:t>
            </a:r>
            <a:r>
              <a:rPr lang="uk" sz="1000" b="0" i="0" u="none" spc="10" baseline="0" dirty="0">
                <a:solidFill>
                  <a:srgbClr val="2D2525"/>
                </a:solidFill>
                <a:latin typeface="Arial"/>
                <a:cs typeface="Arial"/>
              </a:rPr>
              <a:t> Дані в наведеній нижче таблиці показують нашу частку перероблених матеріалів у первинному пакуванні в світовому асортименті продуктів у 2024 році.</a:t>
            </a:r>
            <a:r>
              <a:rPr lang="uk" sz="1000" b="0" i="0" u="none" spc="35" baseline="0" dirty="0">
                <a:solidFill>
                  <a:srgbClr val="2D2525"/>
                </a:solidFill>
                <a:latin typeface="Arial"/>
                <a:cs typeface="Arial"/>
              </a:rPr>
              <a:t>До 2030 року ми плануємо мати 80% переробленого PET-пластику та 25% переробленого скла в упаковці продукції.</a:t>
            </a:r>
            <a:endParaRPr sz="1000" dirty="0">
              <a:latin typeface="Arial"/>
              <a:cs typeface="Arial"/>
            </a:endParaRPr>
          </a:p>
        </p:txBody>
      </p:sp>
      <p:graphicFrame>
        <p:nvGraphicFramePr>
          <p:cNvPr id="19" name="object 19"/>
          <p:cNvGraphicFramePr>
            <a:graphicFrameLocks noGrp="1"/>
          </p:cNvGraphicFramePr>
          <p:nvPr>
            <p:extLst>
              <p:ext uri="{D42A27DB-BD31-4B8C-83A1-F6EECF244321}">
                <p14:modId xmlns:p14="http://schemas.microsoft.com/office/powerpoint/2010/main" val="3548333276"/>
              </p:ext>
            </p:extLst>
          </p:nvPr>
        </p:nvGraphicFramePr>
        <p:xfrm>
          <a:off x="7150024" y="3190938"/>
          <a:ext cx="3101975" cy="1925955"/>
        </p:xfrm>
        <a:graphic>
          <a:graphicData uri="http://schemas.openxmlformats.org/drawingml/2006/table">
            <a:tbl>
              <a:tblPr firstRow="1" bandRow="1">
                <a:tableStyleId>{2D5ABB26-0587-4C30-8999-92F81FD0307C}</a:tableStyleId>
              </a:tblPr>
              <a:tblGrid>
                <a:gridCol w="1964055">
                  <a:extLst>
                    <a:ext uri="{9D8B030D-6E8A-4147-A177-3AD203B41FA5}">
                      <a16:colId xmlns:a16="http://schemas.microsoft.com/office/drawing/2014/main" val="20000"/>
                    </a:ext>
                  </a:extLst>
                </a:gridCol>
                <a:gridCol w="1137920">
                  <a:extLst>
                    <a:ext uri="{9D8B030D-6E8A-4147-A177-3AD203B41FA5}">
                      <a16:colId xmlns:a16="http://schemas.microsoft.com/office/drawing/2014/main" val="20001"/>
                    </a:ext>
                  </a:extLst>
                </a:gridCol>
              </a:tblGrid>
              <a:tr h="370840">
                <a:tc>
                  <a:txBody>
                    <a:bodyPr/>
                    <a:lstStyle/>
                    <a:p>
                      <a:pPr marL="50800" rtl="0">
                        <a:lnSpc>
                          <a:spcPct val="100000"/>
                        </a:lnSpc>
                        <a:spcBef>
                          <a:spcPts val="900"/>
                        </a:spcBef>
                      </a:pPr>
                      <a:r>
                        <a:rPr lang="uk" sz="900" b="0" i="0" u="none" spc="0" baseline="0" dirty="0">
                          <a:solidFill>
                            <a:srgbClr val="FFFFFF"/>
                          </a:solidFill>
                          <a:latin typeface="Arial Black"/>
                          <a:cs typeface="Arial Black"/>
                        </a:rPr>
                        <a:t>Процент вторинних матеріалів</a:t>
                      </a:r>
                      <a:endParaRPr sz="900" spc="0" baseline="0" dirty="0">
                        <a:latin typeface="Arial Black"/>
                        <a:cs typeface="Arial Black"/>
                      </a:endParaRPr>
                    </a:p>
                  </a:txBody>
                  <a:tcPr marL="0" marR="0" marT="114300" marB="0">
                    <a:lnR w="12700">
                      <a:solidFill>
                        <a:srgbClr val="FFFFFF"/>
                      </a:solidFill>
                      <a:prstDash val="solid"/>
                    </a:lnR>
                    <a:lnB w="12700">
                      <a:solidFill>
                        <a:srgbClr val="FFFFFF"/>
                      </a:solidFill>
                      <a:prstDash val="solid"/>
                    </a:lnB>
                    <a:solidFill>
                      <a:srgbClr val="00B7BD"/>
                    </a:solidFill>
                  </a:tcPr>
                </a:tc>
                <a:tc>
                  <a:txBody>
                    <a:bodyPr/>
                    <a:lstStyle/>
                    <a:p>
                      <a:pPr algn="ctr" rtl="0">
                        <a:lnSpc>
                          <a:spcPct val="100000"/>
                        </a:lnSpc>
                        <a:spcBef>
                          <a:spcPts val="900"/>
                        </a:spcBef>
                      </a:pPr>
                      <a:r>
                        <a:rPr lang="uk" sz="900" b="0" i="0" u="none" spc="0" baseline="0" dirty="0">
                          <a:solidFill>
                            <a:srgbClr val="FFFFFF"/>
                          </a:solidFill>
                          <a:latin typeface="Arial Black"/>
                          <a:cs typeface="Arial Black"/>
                        </a:rPr>
                        <a:t>Результати 2024 року</a:t>
                      </a:r>
                      <a:endParaRPr sz="900" spc="0" baseline="0" dirty="0">
                        <a:latin typeface="Arial Black"/>
                        <a:cs typeface="Arial Black"/>
                      </a:endParaRPr>
                    </a:p>
                  </a:txBody>
                  <a:tcPr marL="0" marR="0" marT="114300" marB="0">
                    <a:lnL w="12700">
                      <a:solidFill>
                        <a:srgbClr val="FFFFFF"/>
                      </a:solidFill>
                      <a:prstDash val="solid"/>
                    </a:lnL>
                    <a:lnR w="12700">
                      <a:solidFill>
                        <a:srgbClr val="FFFFFF"/>
                      </a:solidFill>
                      <a:prstDash val="solid"/>
                    </a:lnR>
                    <a:lnB w="12700">
                      <a:solidFill>
                        <a:srgbClr val="FFFFFF"/>
                      </a:solidFill>
                      <a:prstDash val="solid"/>
                    </a:lnB>
                    <a:solidFill>
                      <a:srgbClr val="00B7BD"/>
                    </a:solidFill>
                  </a:tcPr>
                </a:tc>
                <a:extLst>
                  <a:ext uri="{0D108BD9-81ED-4DB2-BD59-A6C34878D82A}">
                    <a16:rowId xmlns:a16="http://schemas.microsoft.com/office/drawing/2014/main" val="10000"/>
                  </a:ext>
                </a:extLst>
              </a:tr>
              <a:tr h="234315">
                <a:tc>
                  <a:txBody>
                    <a:bodyPr/>
                    <a:lstStyle/>
                    <a:p>
                      <a:pPr marL="50800" rtl="0">
                        <a:lnSpc>
                          <a:spcPct val="100000"/>
                        </a:lnSpc>
                        <a:spcBef>
                          <a:spcPts val="359"/>
                        </a:spcBef>
                      </a:pPr>
                      <a:r>
                        <a:rPr lang="uk" sz="900" b="0" i="0" u="none" spc="-10" baseline="0">
                          <a:solidFill>
                            <a:srgbClr val="2D2525"/>
                          </a:solidFill>
                          <a:latin typeface="Arial"/>
                          <a:cs typeface="Arial"/>
                        </a:rPr>
                        <a:t>Скло</a:t>
                      </a:r>
                      <a:endParaRPr sz="900">
                        <a:latin typeface="Arial"/>
                        <a:cs typeface="Arial"/>
                      </a:endParaRPr>
                    </a:p>
                  </a:txBody>
                  <a:tcPr marL="0" marR="0" marT="45719" marB="0">
                    <a:lnR w="12700">
                      <a:solidFill>
                        <a:srgbClr val="FFFFFF"/>
                      </a:solidFill>
                      <a:prstDash val="solid"/>
                    </a:lnR>
                    <a:lnT w="12700">
                      <a:solidFill>
                        <a:srgbClr val="FFFFFF"/>
                      </a:solidFill>
                      <a:prstDash val="solid"/>
                    </a:lnT>
                    <a:lnB w="12700">
                      <a:solidFill>
                        <a:srgbClr val="FFFFFF"/>
                      </a:solidFill>
                      <a:prstDash val="solid"/>
                    </a:lnB>
                    <a:solidFill>
                      <a:srgbClr val="CDEAE9"/>
                    </a:solidFill>
                  </a:tcPr>
                </a:tc>
                <a:tc>
                  <a:txBody>
                    <a:bodyPr/>
                    <a:lstStyle/>
                    <a:p>
                      <a:pPr algn="ctr" rtl="0">
                        <a:lnSpc>
                          <a:spcPct val="100000"/>
                        </a:lnSpc>
                        <a:spcBef>
                          <a:spcPts val="359"/>
                        </a:spcBef>
                      </a:pPr>
                      <a:r>
                        <a:rPr lang="uk" sz="900" b="0" i="0" u="none" spc="-25" baseline="0">
                          <a:latin typeface="Arial"/>
                          <a:cs typeface="Arial"/>
                        </a:rPr>
                        <a:t>11%</a:t>
                      </a:r>
                      <a:endParaRPr sz="900">
                        <a:latin typeface="Arial"/>
                        <a:cs typeface="Arial"/>
                      </a:endParaRPr>
                    </a:p>
                  </a:txBody>
                  <a:tcPr marL="0" marR="0" marT="45719"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DEAE9"/>
                    </a:solidFill>
                  </a:tcPr>
                </a:tc>
                <a:extLst>
                  <a:ext uri="{0D108BD9-81ED-4DB2-BD59-A6C34878D82A}">
                    <a16:rowId xmlns:a16="http://schemas.microsoft.com/office/drawing/2014/main" val="10001"/>
                  </a:ext>
                </a:extLst>
              </a:tr>
              <a:tr h="234315">
                <a:tc>
                  <a:txBody>
                    <a:bodyPr/>
                    <a:lstStyle/>
                    <a:p>
                      <a:pPr marL="50800" rtl="0">
                        <a:lnSpc>
                          <a:spcPct val="100000"/>
                        </a:lnSpc>
                        <a:spcBef>
                          <a:spcPts val="359"/>
                        </a:spcBef>
                      </a:pPr>
                      <a:r>
                        <a:rPr lang="uk" sz="900" b="0" i="0" u="none" spc="-10" baseline="0">
                          <a:solidFill>
                            <a:srgbClr val="2D2525"/>
                          </a:solidFill>
                          <a:latin typeface="Arial"/>
                          <a:cs typeface="Arial"/>
                        </a:rPr>
                        <a:t>Пластик</a:t>
                      </a:r>
                      <a:endParaRPr sz="900">
                        <a:latin typeface="Arial"/>
                        <a:cs typeface="Arial"/>
                      </a:endParaRPr>
                    </a:p>
                  </a:txBody>
                  <a:tcPr marL="0" marR="0" marT="45719" marB="0">
                    <a:lnR w="12700">
                      <a:solidFill>
                        <a:srgbClr val="FFFFFF"/>
                      </a:solidFill>
                      <a:prstDash val="solid"/>
                    </a:lnR>
                    <a:lnT w="12700">
                      <a:solidFill>
                        <a:srgbClr val="FFFFFF"/>
                      </a:solidFill>
                      <a:prstDash val="solid"/>
                    </a:lnT>
                    <a:lnB w="12700">
                      <a:solidFill>
                        <a:srgbClr val="FFFFFF"/>
                      </a:solidFill>
                      <a:prstDash val="solid"/>
                    </a:lnB>
                    <a:solidFill>
                      <a:srgbClr val="CDEAE9"/>
                    </a:solidFill>
                  </a:tcPr>
                </a:tc>
                <a:tc>
                  <a:txBody>
                    <a:bodyPr/>
                    <a:lstStyle/>
                    <a:p>
                      <a:pPr algn="ctr" rtl="0">
                        <a:lnSpc>
                          <a:spcPct val="100000"/>
                        </a:lnSpc>
                        <a:spcBef>
                          <a:spcPts val="359"/>
                        </a:spcBef>
                      </a:pPr>
                      <a:r>
                        <a:rPr lang="uk" sz="900" b="0" i="0" u="none" spc="-25" baseline="0">
                          <a:latin typeface="Arial"/>
                          <a:cs typeface="Arial"/>
                        </a:rPr>
                        <a:t>12%</a:t>
                      </a:r>
                      <a:endParaRPr sz="900">
                        <a:latin typeface="Arial"/>
                        <a:cs typeface="Arial"/>
                      </a:endParaRPr>
                    </a:p>
                  </a:txBody>
                  <a:tcPr marL="0" marR="0" marT="45719"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DEAE9"/>
                    </a:solidFill>
                  </a:tcPr>
                </a:tc>
                <a:extLst>
                  <a:ext uri="{0D108BD9-81ED-4DB2-BD59-A6C34878D82A}">
                    <a16:rowId xmlns:a16="http://schemas.microsoft.com/office/drawing/2014/main" val="10002"/>
                  </a:ext>
                </a:extLst>
              </a:tr>
              <a:tr h="234315">
                <a:tc>
                  <a:txBody>
                    <a:bodyPr/>
                    <a:lstStyle/>
                    <a:p>
                      <a:pPr marL="50800" rtl="0">
                        <a:lnSpc>
                          <a:spcPct val="100000"/>
                        </a:lnSpc>
                        <a:spcBef>
                          <a:spcPts val="359"/>
                        </a:spcBef>
                      </a:pPr>
                      <a:r>
                        <a:rPr lang="uk" sz="900" b="0" i="0" u="none" spc="-25" baseline="0">
                          <a:solidFill>
                            <a:srgbClr val="2D2525"/>
                          </a:solidFill>
                          <a:latin typeface="Arial"/>
                          <a:cs typeface="Arial"/>
                        </a:rPr>
                        <a:t>PET</a:t>
                      </a:r>
                      <a:endParaRPr sz="900">
                        <a:latin typeface="Arial"/>
                        <a:cs typeface="Arial"/>
                      </a:endParaRPr>
                    </a:p>
                  </a:txBody>
                  <a:tcPr marL="0" marR="0" marT="45719" marB="0">
                    <a:lnR w="12700">
                      <a:solidFill>
                        <a:srgbClr val="FFFFFF"/>
                      </a:solidFill>
                      <a:prstDash val="solid"/>
                    </a:lnR>
                    <a:lnT w="12700">
                      <a:solidFill>
                        <a:srgbClr val="FFFFFF"/>
                      </a:solidFill>
                      <a:prstDash val="solid"/>
                    </a:lnT>
                    <a:lnB w="12700">
                      <a:solidFill>
                        <a:srgbClr val="FFFFFF"/>
                      </a:solidFill>
                      <a:prstDash val="solid"/>
                    </a:lnB>
                    <a:solidFill>
                      <a:srgbClr val="CDEAE9"/>
                    </a:solidFill>
                  </a:tcPr>
                </a:tc>
                <a:tc>
                  <a:txBody>
                    <a:bodyPr/>
                    <a:lstStyle/>
                    <a:p>
                      <a:pPr algn="ctr" rtl="0">
                        <a:lnSpc>
                          <a:spcPct val="100000"/>
                        </a:lnSpc>
                        <a:spcBef>
                          <a:spcPts val="359"/>
                        </a:spcBef>
                      </a:pPr>
                      <a:r>
                        <a:rPr lang="uk" sz="900" b="0" i="0" u="none" spc="-25" baseline="0">
                          <a:latin typeface="Arial"/>
                          <a:cs typeface="Arial"/>
                        </a:rPr>
                        <a:t>47%</a:t>
                      </a:r>
                      <a:endParaRPr sz="900">
                        <a:latin typeface="Arial"/>
                        <a:cs typeface="Arial"/>
                      </a:endParaRPr>
                    </a:p>
                  </a:txBody>
                  <a:tcPr marL="0" marR="0" marT="45719"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DEAE9"/>
                    </a:solidFill>
                  </a:tcPr>
                </a:tc>
                <a:extLst>
                  <a:ext uri="{0D108BD9-81ED-4DB2-BD59-A6C34878D82A}">
                    <a16:rowId xmlns:a16="http://schemas.microsoft.com/office/drawing/2014/main" val="10003"/>
                  </a:ext>
                </a:extLst>
              </a:tr>
              <a:tr h="234315">
                <a:tc>
                  <a:txBody>
                    <a:bodyPr/>
                    <a:lstStyle/>
                    <a:p>
                      <a:pPr marL="50800" rtl="0">
                        <a:lnSpc>
                          <a:spcPct val="100000"/>
                        </a:lnSpc>
                        <a:spcBef>
                          <a:spcPts val="359"/>
                        </a:spcBef>
                      </a:pPr>
                      <a:r>
                        <a:rPr lang="uk" sz="900" b="0" i="0" u="none" baseline="0">
                          <a:solidFill>
                            <a:srgbClr val="2D2525"/>
                          </a:solidFill>
                          <a:latin typeface="Arial"/>
                          <a:cs typeface="Arial"/>
                        </a:rPr>
                        <a:t>PE-тюбики</a:t>
                      </a:r>
                      <a:endParaRPr sz="900">
                        <a:latin typeface="Arial"/>
                        <a:cs typeface="Arial"/>
                      </a:endParaRPr>
                    </a:p>
                  </a:txBody>
                  <a:tcPr marL="0" marR="0" marT="45719" marB="0">
                    <a:lnR w="12700">
                      <a:solidFill>
                        <a:srgbClr val="FFFFFF"/>
                      </a:solidFill>
                      <a:prstDash val="solid"/>
                    </a:lnR>
                    <a:lnT w="12700">
                      <a:solidFill>
                        <a:srgbClr val="FFFFFF"/>
                      </a:solidFill>
                      <a:prstDash val="solid"/>
                    </a:lnT>
                    <a:lnB w="12700">
                      <a:solidFill>
                        <a:srgbClr val="FFFFFF"/>
                      </a:solidFill>
                      <a:prstDash val="solid"/>
                    </a:lnB>
                    <a:solidFill>
                      <a:srgbClr val="CDEAE9"/>
                    </a:solidFill>
                  </a:tcPr>
                </a:tc>
                <a:tc>
                  <a:txBody>
                    <a:bodyPr/>
                    <a:lstStyle/>
                    <a:p>
                      <a:pPr algn="ctr" rtl="0">
                        <a:lnSpc>
                          <a:spcPct val="100000"/>
                        </a:lnSpc>
                        <a:spcBef>
                          <a:spcPts val="359"/>
                        </a:spcBef>
                      </a:pPr>
                      <a:r>
                        <a:rPr lang="uk" sz="900" b="0" i="0" u="none" spc="-25" baseline="0">
                          <a:latin typeface="Arial"/>
                          <a:cs typeface="Arial"/>
                        </a:rPr>
                        <a:t>9%</a:t>
                      </a:r>
                      <a:endParaRPr sz="900">
                        <a:latin typeface="Arial"/>
                        <a:cs typeface="Arial"/>
                      </a:endParaRPr>
                    </a:p>
                  </a:txBody>
                  <a:tcPr marL="0" marR="0" marT="45719"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DEAE9"/>
                    </a:solidFill>
                  </a:tcPr>
                </a:tc>
                <a:extLst>
                  <a:ext uri="{0D108BD9-81ED-4DB2-BD59-A6C34878D82A}">
                    <a16:rowId xmlns:a16="http://schemas.microsoft.com/office/drawing/2014/main" val="10004"/>
                  </a:ext>
                </a:extLst>
              </a:tr>
              <a:tr h="264795">
                <a:tc>
                  <a:txBody>
                    <a:bodyPr/>
                    <a:lstStyle/>
                    <a:p>
                      <a:pPr marL="50800" rtl="0">
                        <a:lnSpc>
                          <a:spcPct val="100000"/>
                        </a:lnSpc>
                        <a:spcBef>
                          <a:spcPts val="480"/>
                        </a:spcBef>
                      </a:pPr>
                      <a:r>
                        <a:rPr lang="uk" sz="900" b="0" i="0" u="none" spc="-10" baseline="0">
                          <a:latin typeface="Arial"/>
                          <a:cs typeface="Arial"/>
                        </a:rPr>
                        <a:t>Метал</a:t>
                      </a:r>
                      <a:endParaRPr sz="900">
                        <a:latin typeface="Arial"/>
                        <a:cs typeface="Arial"/>
                      </a:endParaRPr>
                    </a:p>
                  </a:txBody>
                  <a:tcPr marL="0" marR="0" marT="60960" marB="0">
                    <a:lnR w="12700">
                      <a:solidFill>
                        <a:srgbClr val="FFFFFF"/>
                      </a:solidFill>
                      <a:prstDash val="solid"/>
                    </a:lnR>
                    <a:lnT w="12700">
                      <a:solidFill>
                        <a:srgbClr val="FFFFFF"/>
                      </a:solidFill>
                      <a:prstDash val="solid"/>
                    </a:lnT>
                    <a:lnB w="12700">
                      <a:solidFill>
                        <a:srgbClr val="FFFFFF"/>
                      </a:solidFill>
                      <a:prstDash val="solid"/>
                    </a:lnB>
                    <a:solidFill>
                      <a:srgbClr val="CDEAE9"/>
                    </a:solidFill>
                  </a:tcPr>
                </a:tc>
                <a:tc>
                  <a:txBody>
                    <a:bodyPr/>
                    <a:lstStyle/>
                    <a:p>
                      <a:pPr algn="ctr" rtl="0">
                        <a:lnSpc>
                          <a:spcPct val="100000"/>
                        </a:lnSpc>
                        <a:spcBef>
                          <a:spcPts val="480"/>
                        </a:spcBef>
                      </a:pPr>
                      <a:r>
                        <a:rPr lang="uk" sz="900" b="0" i="0" u="none" spc="-25" baseline="0">
                          <a:solidFill>
                            <a:srgbClr val="382F2C"/>
                          </a:solidFill>
                          <a:latin typeface="Arial"/>
                          <a:cs typeface="Arial"/>
                        </a:rPr>
                        <a:t>3</a:t>
                      </a:r>
                      <a:r>
                        <a:rPr lang="uk" sz="900" b="0" i="0" u="none" spc="-25" baseline="0">
                          <a:latin typeface="Arial"/>
                          <a:cs typeface="Arial"/>
                        </a:rPr>
                        <a:t>%</a:t>
                      </a:r>
                      <a:endParaRPr sz="900">
                        <a:latin typeface="Arial"/>
                        <a:cs typeface="Arial"/>
                      </a:endParaRPr>
                    </a:p>
                  </a:txBody>
                  <a:tcPr marL="0" marR="0" marT="6096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DEAE9"/>
                    </a:solidFill>
                  </a:tcPr>
                </a:tc>
                <a:extLst>
                  <a:ext uri="{0D108BD9-81ED-4DB2-BD59-A6C34878D82A}">
                    <a16:rowId xmlns:a16="http://schemas.microsoft.com/office/drawing/2014/main" val="10005"/>
                  </a:ext>
                </a:extLst>
              </a:tr>
              <a:tr h="264795">
                <a:tc>
                  <a:txBody>
                    <a:bodyPr/>
                    <a:lstStyle/>
                    <a:p>
                      <a:pPr marL="50800" rtl="0">
                        <a:lnSpc>
                          <a:spcPct val="100000"/>
                        </a:lnSpc>
                        <a:spcBef>
                          <a:spcPts val="480"/>
                        </a:spcBef>
                      </a:pPr>
                      <a:r>
                        <a:rPr lang="uk" sz="900" b="0" i="0" u="none" spc="0" baseline="0" dirty="0">
                          <a:solidFill>
                            <a:srgbClr val="2D2525"/>
                          </a:solidFill>
                          <a:latin typeface="Arial Black"/>
                          <a:cs typeface="Arial Black"/>
                        </a:rPr>
                        <a:t>Загальний асортимент упаковки</a:t>
                      </a:r>
                      <a:endParaRPr sz="900" spc="0" baseline="0" dirty="0">
                        <a:latin typeface="Arial Black"/>
                        <a:cs typeface="Arial Black"/>
                      </a:endParaRPr>
                    </a:p>
                  </a:txBody>
                  <a:tcPr marL="0" marR="0" marT="60960" marB="0">
                    <a:lnR w="12700">
                      <a:solidFill>
                        <a:srgbClr val="FFFFFF"/>
                      </a:solidFill>
                      <a:prstDash val="solid"/>
                    </a:lnR>
                    <a:lnT w="12700">
                      <a:solidFill>
                        <a:srgbClr val="FFFFFF"/>
                      </a:solidFill>
                      <a:prstDash val="solid"/>
                    </a:lnT>
                    <a:lnB w="12700">
                      <a:solidFill>
                        <a:srgbClr val="FFFFFF"/>
                      </a:solidFill>
                      <a:prstDash val="solid"/>
                    </a:lnB>
                    <a:solidFill>
                      <a:srgbClr val="CDEAE9"/>
                    </a:solidFill>
                  </a:tcPr>
                </a:tc>
                <a:tc>
                  <a:txBody>
                    <a:bodyPr/>
                    <a:lstStyle/>
                    <a:p>
                      <a:pPr algn="ctr" rtl="0">
                        <a:lnSpc>
                          <a:spcPct val="100000"/>
                        </a:lnSpc>
                        <a:spcBef>
                          <a:spcPts val="480"/>
                        </a:spcBef>
                      </a:pPr>
                      <a:r>
                        <a:rPr lang="uk" sz="900" b="0" i="0" u="none" spc="0" baseline="0" dirty="0">
                          <a:latin typeface="Arial Black"/>
                          <a:cs typeface="Arial Black"/>
                        </a:rPr>
                        <a:t>11%</a:t>
                      </a:r>
                      <a:endParaRPr sz="900" spc="0" baseline="0" dirty="0">
                        <a:latin typeface="Arial Black"/>
                        <a:cs typeface="Arial Black"/>
                      </a:endParaRPr>
                    </a:p>
                  </a:txBody>
                  <a:tcPr marL="0" marR="0" marT="6096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DEAE9"/>
                    </a:solidFill>
                  </a:tcPr>
                </a:tc>
                <a:extLst>
                  <a:ext uri="{0D108BD9-81ED-4DB2-BD59-A6C34878D82A}">
                    <a16:rowId xmlns:a16="http://schemas.microsoft.com/office/drawing/2014/main" val="10006"/>
                  </a:ext>
                </a:extLst>
              </a:tr>
            </a:tbl>
          </a:graphicData>
        </a:graphic>
      </p:graphicFrame>
      <p:sp>
        <p:nvSpPr>
          <p:cNvPr id="20" name="object 20"/>
          <p:cNvSpPr txBox="1"/>
          <p:nvPr/>
        </p:nvSpPr>
        <p:spPr>
          <a:xfrm>
            <a:off x="4332501" y="6420755"/>
            <a:ext cx="262255" cy="147320"/>
          </a:xfrm>
          <a:prstGeom prst="rect">
            <a:avLst/>
          </a:prstGeom>
        </p:spPr>
        <p:txBody>
          <a:bodyPr vert="horz" wrap="square" lIns="0" tIns="12700" rIns="0" bIns="0" rtlCol="0">
            <a:spAutoFit/>
          </a:bodyPr>
          <a:lstStyle/>
          <a:p>
            <a:pPr marL="12700" rtl="0">
              <a:lnSpc>
                <a:spcPct val="100000"/>
              </a:lnSpc>
              <a:spcBef>
                <a:spcPts val="100"/>
              </a:spcBef>
            </a:pPr>
            <a:r>
              <a:rPr lang="uk" sz="800" b="0" i="0" u="none" spc="-20" baseline="0">
                <a:solidFill>
                  <a:srgbClr val="2D2525"/>
                </a:solidFill>
                <a:latin typeface="Arial"/>
                <a:cs typeface="Arial"/>
              </a:rPr>
              <a:t>2022</a:t>
            </a:r>
            <a:endParaRPr sz="800">
              <a:latin typeface="Arial"/>
              <a:cs typeface="Arial"/>
            </a:endParaRPr>
          </a:p>
        </p:txBody>
      </p:sp>
      <p:sp>
        <p:nvSpPr>
          <p:cNvPr id="21" name="object 21"/>
          <p:cNvSpPr txBox="1"/>
          <p:nvPr/>
        </p:nvSpPr>
        <p:spPr>
          <a:xfrm>
            <a:off x="5258584" y="6420755"/>
            <a:ext cx="262890" cy="147320"/>
          </a:xfrm>
          <a:prstGeom prst="rect">
            <a:avLst/>
          </a:prstGeom>
        </p:spPr>
        <p:txBody>
          <a:bodyPr vert="horz" wrap="square" lIns="0" tIns="12700" rIns="0" bIns="0" rtlCol="0">
            <a:spAutoFit/>
          </a:bodyPr>
          <a:lstStyle/>
          <a:p>
            <a:pPr marL="12700" rtl="0">
              <a:lnSpc>
                <a:spcPct val="100000"/>
              </a:lnSpc>
              <a:spcBef>
                <a:spcPts val="100"/>
              </a:spcBef>
            </a:pPr>
            <a:r>
              <a:rPr lang="uk" sz="800" b="0" i="0" u="none" spc="-20" baseline="0">
                <a:solidFill>
                  <a:srgbClr val="2D2525"/>
                </a:solidFill>
                <a:latin typeface="Arial"/>
                <a:cs typeface="Arial"/>
              </a:rPr>
              <a:t>2023</a:t>
            </a:r>
            <a:endParaRPr sz="800">
              <a:latin typeface="Arial"/>
              <a:cs typeface="Arial"/>
            </a:endParaRPr>
          </a:p>
        </p:txBody>
      </p:sp>
      <p:sp>
        <p:nvSpPr>
          <p:cNvPr id="22" name="object 22"/>
          <p:cNvSpPr txBox="1"/>
          <p:nvPr/>
        </p:nvSpPr>
        <p:spPr>
          <a:xfrm>
            <a:off x="6239939" y="6420755"/>
            <a:ext cx="265430" cy="147320"/>
          </a:xfrm>
          <a:prstGeom prst="rect">
            <a:avLst/>
          </a:prstGeom>
        </p:spPr>
        <p:txBody>
          <a:bodyPr vert="horz" wrap="square" lIns="0" tIns="12700" rIns="0" bIns="0" rtlCol="0">
            <a:spAutoFit/>
          </a:bodyPr>
          <a:lstStyle/>
          <a:p>
            <a:pPr marL="12700" rtl="0">
              <a:lnSpc>
                <a:spcPct val="100000"/>
              </a:lnSpc>
              <a:spcBef>
                <a:spcPts val="100"/>
              </a:spcBef>
            </a:pPr>
            <a:r>
              <a:rPr lang="uk" sz="800" b="0" i="0" u="none" spc="-20" baseline="0">
                <a:solidFill>
                  <a:srgbClr val="2D2525"/>
                </a:solidFill>
                <a:latin typeface="Arial"/>
                <a:cs typeface="Arial"/>
              </a:rPr>
              <a:t>2024</a:t>
            </a:r>
            <a:endParaRPr sz="800">
              <a:latin typeface="Arial"/>
              <a:cs typeface="Arial"/>
            </a:endParaRPr>
          </a:p>
        </p:txBody>
      </p:sp>
      <p:sp>
        <p:nvSpPr>
          <p:cNvPr id="23" name="object 23"/>
          <p:cNvSpPr txBox="1"/>
          <p:nvPr/>
        </p:nvSpPr>
        <p:spPr>
          <a:xfrm>
            <a:off x="4381167" y="6117885"/>
            <a:ext cx="147320" cy="147320"/>
          </a:xfrm>
          <a:prstGeom prst="rect">
            <a:avLst/>
          </a:prstGeom>
        </p:spPr>
        <p:txBody>
          <a:bodyPr vert="horz" wrap="square" lIns="0" tIns="12700" rIns="0" bIns="0" rtlCol="0">
            <a:spAutoFit/>
          </a:bodyPr>
          <a:lstStyle/>
          <a:p>
            <a:pPr marL="12700" rtl="0">
              <a:lnSpc>
                <a:spcPct val="100000"/>
              </a:lnSpc>
              <a:spcBef>
                <a:spcPts val="100"/>
              </a:spcBef>
            </a:pPr>
            <a:r>
              <a:rPr lang="uk" sz="800" b="0" i="0" u="none" spc="-25" baseline="0">
                <a:solidFill>
                  <a:srgbClr val="2D2525"/>
                </a:solidFill>
                <a:latin typeface="Arial"/>
                <a:cs typeface="Arial"/>
              </a:rPr>
              <a:t>92</a:t>
            </a:r>
            <a:endParaRPr sz="800">
              <a:latin typeface="Arial"/>
              <a:cs typeface="Arial"/>
            </a:endParaRPr>
          </a:p>
        </p:txBody>
      </p:sp>
      <p:sp>
        <p:nvSpPr>
          <p:cNvPr id="24" name="object 24"/>
          <p:cNvSpPr txBox="1"/>
          <p:nvPr/>
        </p:nvSpPr>
        <p:spPr>
          <a:xfrm>
            <a:off x="5297497" y="5714229"/>
            <a:ext cx="199390" cy="147320"/>
          </a:xfrm>
          <a:prstGeom prst="rect">
            <a:avLst/>
          </a:prstGeom>
        </p:spPr>
        <p:txBody>
          <a:bodyPr vert="horz" wrap="square" lIns="0" tIns="12700" rIns="0" bIns="0" rtlCol="0">
            <a:spAutoFit/>
          </a:bodyPr>
          <a:lstStyle/>
          <a:p>
            <a:pPr marL="12700" rtl="0">
              <a:lnSpc>
                <a:spcPct val="100000"/>
              </a:lnSpc>
              <a:spcBef>
                <a:spcPts val="100"/>
              </a:spcBef>
            </a:pPr>
            <a:r>
              <a:rPr lang="uk" sz="800" b="0" i="0" u="none" spc="-25" baseline="0">
                <a:solidFill>
                  <a:srgbClr val="2D2525"/>
                </a:solidFill>
                <a:latin typeface="Arial"/>
                <a:cs typeface="Arial"/>
              </a:rPr>
              <a:t>278</a:t>
            </a:r>
            <a:endParaRPr sz="800">
              <a:latin typeface="Arial"/>
              <a:cs typeface="Arial"/>
            </a:endParaRPr>
          </a:p>
        </p:txBody>
      </p:sp>
      <p:sp>
        <p:nvSpPr>
          <p:cNvPr id="25" name="object 25"/>
          <p:cNvSpPr txBox="1"/>
          <p:nvPr/>
        </p:nvSpPr>
        <p:spPr>
          <a:xfrm>
            <a:off x="6268895" y="5714229"/>
            <a:ext cx="202565" cy="147320"/>
          </a:xfrm>
          <a:prstGeom prst="rect">
            <a:avLst/>
          </a:prstGeom>
        </p:spPr>
        <p:txBody>
          <a:bodyPr vert="horz" wrap="square" lIns="0" tIns="12700" rIns="0" bIns="0" rtlCol="0">
            <a:spAutoFit/>
          </a:bodyPr>
          <a:lstStyle/>
          <a:p>
            <a:pPr marL="12700" rtl="0">
              <a:lnSpc>
                <a:spcPct val="100000"/>
              </a:lnSpc>
              <a:spcBef>
                <a:spcPts val="100"/>
              </a:spcBef>
            </a:pPr>
            <a:r>
              <a:rPr lang="uk" sz="800" b="0" i="0" u="none" spc="-25" baseline="0">
                <a:solidFill>
                  <a:srgbClr val="2D2525"/>
                </a:solidFill>
                <a:latin typeface="Arial"/>
                <a:cs typeface="Arial"/>
              </a:rPr>
              <a:t>323</a:t>
            </a:r>
            <a:endParaRPr sz="800">
              <a:latin typeface="Arial"/>
              <a:cs typeface="Arial"/>
            </a:endParaRPr>
          </a:p>
        </p:txBody>
      </p:sp>
      <p:sp>
        <p:nvSpPr>
          <p:cNvPr id="26" name="object 26"/>
          <p:cNvSpPr txBox="1"/>
          <p:nvPr/>
        </p:nvSpPr>
        <p:spPr>
          <a:xfrm>
            <a:off x="5297497" y="4425839"/>
            <a:ext cx="205740" cy="147320"/>
          </a:xfrm>
          <a:prstGeom prst="rect">
            <a:avLst/>
          </a:prstGeom>
        </p:spPr>
        <p:txBody>
          <a:bodyPr vert="horz" wrap="square" lIns="0" tIns="12700" rIns="0" bIns="0" rtlCol="0">
            <a:spAutoFit/>
          </a:bodyPr>
          <a:lstStyle/>
          <a:p>
            <a:pPr marL="12700" rtl="0">
              <a:lnSpc>
                <a:spcPct val="100000"/>
              </a:lnSpc>
              <a:spcBef>
                <a:spcPts val="100"/>
              </a:spcBef>
            </a:pPr>
            <a:r>
              <a:rPr lang="uk" sz="800" b="0" i="0" u="none" spc="-25" baseline="0">
                <a:solidFill>
                  <a:srgbClr val="2D2525"/>
                </a:solidFill>
                <a:latin typeface="Arial"/>
                <a:cs typeface="Arial"/>
              </a:rPr>
              <a:t>249</a:t>
            </a:r>
            <a:endParaRPr sz="800">
              <a:latin typeface="Arial"/>
              <a:cs typeface="Arial"/>
            </a:endParaRPr>
          </a:p>
        </p:txBody>
      </p:sp>
      <p:sp>
        <p:nvSpPr>
          <p:cNvPr id="27" name="object 27"/>
          <p:cNvSpPr txBox="1"/>
          <p:nvPr/>
        </p:nvSpPr>
        <p:spPr>
          <a:xfrm>
            <a:off x="6268895" y="4425839"/>
            <a:ext cx="210820" cy="147320"/>
          </a:xfrm>
          <a:prstGeom prst="rect">
            <a:avLst/>
          </a:prstGeom>
        </p:spPr>
        <p:txBody>
          <a:bodyPr vert="horz" wrap="square" lIns="0" tIns="12700" rIns="0" bIns="0" rtlCol="0">
            <a:spAutoFit/>
          </a:bodyPr>
          <a:lstStyle/>
          <a:p>
            <a:pPr marL="12700" rtl="0">
              <a:lnSpc>
                <a:spcPct val="100000"/>
              </a:lnSpc>
              <a:spcBef>
                <a:spcPts val="100"/>
              </a:spcBef>
            </a:pPr>
            <a:r>
              <a:rPr lang="uk" sz="800" b="0" i="0" u="none" spc="-25" baseline="0">
                <a:solidFill>
                  <a:srgbClr val="2D2525"/>
                </a:solidFill>
                <a:latin typeface="Arial"/>
                <a:cs typeface="Arial"/>
              </a:rPr>
              <a:t>246</a:t>
            </a:r>
            <a:endParaRPr sz="800">
              <a:latin typeface="Arial"/>
              <a:cs typeface="Arial"/>
            </a:endParaRPr>
          </a:p>
        </p:txBody>
      </p:sp>
      <p:sp>
        <p:nvSpPr>
          <p:cNvPr id="28" name="object 28"/>
          <p:cNvSpPr txBox="1"/>
          <p:nvPr/>
        </p:nvSpPr>
        <p:spPr>
          <a:xfrm>
            <a:off x="6304860" y="3551967"/>
            <a:ext cx="384183" cy="135935"/>
          </a:xfrm>
          <a:prstGeom prst="rect">
            <a:avLst/>
          </a:prstGeom>
        </p:spPr>
        <p:txBody>
          <a:bodyPr vert="horz" wrap="square" lIns="0" tIns="12700" rIns="0" bIns="0" rtlCol="0">
            <a:spAutoFit/>
          </a:bodyPr>
          <a:lstStyle/>
          <a:p>
            <a:pPr marL="12700" rtl="0">
              <a:lnSpc>
                <a:spcPct val="100000"/>
              </a:lnSpc>
              <a:spcBef>
                <a:spcPts val="100"/>
              </a:spcBef>
            </a:pPr>
            <a:r>
              <a:rPr lang="uk" sz="800" b="0" i="0" u="none" baseline="0" dirty="0">
                <a:solidFill>
                  <a:srgbClr val="2D2525"/>
                </a:solidFill>
                <a:latin typeface="Arial"/>
                <a:cs typeface="Arial"/>
              </a:rPr>
              <a:t>6</a:t>
            </a:r>
            <a:endParaRPr sz="800" dirty="0">
              <a:latin typeface="Arial"/>
              <a:cs typeface="Arial"/>
            </a:endParaRPr>
          </a:p>
        </p:txBody>
      </p:sp>
      <p:sp>
        <p:nvSpPr>
          <p:cNvPr id="29" name="object 29"/>
          <p:cNvSpPr txBox="1"/>
          <p:nvPr/>
        </p:nvSpPr>
        <p:spPr>
          <a:xfrm>
            <a:off x="4363184" y="5365436"/>
            <a:ext cx="198120" cy="147320"/>
          </a:xfrm>
          <a:prstGeom prst="rect">
            <a:avLst/>
          </a:prstGeom>
        </p:spPr>
        <p:txBody>
          <a:bodyPr vert="horz" wrap="square" lIns="0" tIns="12700" rIns="0" bIns="0" rtlCol="0">
            <a:spAutoFit/>
          </a:bodyPr>
          <a:lstStyle/>
          <a:p>
            <a:pPr marL="12700" rtl="0">
              <a:lnSpc>
                <a:spcPct val="100000"/>
              </a:lnSpc>
              <a:spcBef>
                <a:spcPts val="100"/>
              </a:spcBef>
            </a:pPr>
            <a:r>
              <a:rPr lang="uk" sz="800" b="0" i="0" u="none" spc="-25" baseline="0">
                <a:solidFill>
                  <a:srgbClr val="2D2525"/>
                </a:solidFill>
                <a:latin typeface="Arial"/>
                <a:cs typeface="Arial"/>
              </a:rPr>
              <a:t>237</a:t>
            </a:r>
            <a:endParaRPr sz="800">
              <a:latin typeface="Arial"/>
              <a:cs typeface="Arial"/>
            </a:endParaRPr>
          </a:p>
        </p:txBody>
      </p:sp>
      <p:sp>
        <p:nvSpPr>
          <p:cNvPr id="30" name="object 30"/>
          <p:cNvSpPr txBox="1"/>
          <p:nvPr/>
        </p:nvSpPr>
        <p:spPr>
          <a:xfrm>
            <a:off x="5719239" y="6691925"/>
            <a:ext cx="419425" cy="135935"/>
          </a:xfrm>
          <a:prstGeom prst="rect">
            <a:avLst/>
          </a:prstGeom>
        </p:spPr>
        <p:txBody>
          <a:bodyPr vert="horz" wrap="square" lIns="0" tIns="12700" rIns="0" bIns="0" rtlCol="0">
            <a:spAutoFit/>
          </a:bodyPr>
          <a:lstStyle/>
          <a:p>
            <a:pPr marL="12700" rtl="0">
              <a:lnSpc>
                <a:spcPct val="100000"/>
              </a:lnSpc>
              <a:spcBef>
                <a:spcPts val="100"/>
              </a:spcBef>
            </a:pPr>
            <a:r>
              <a:rPr lang="uk" sz="800" b="0" i="0" u="none" spc="-10" baseline="0" dirty="0">
                <a:solidFill>
                  <a:srgbClr val="2D2525"/>
                </a:solidFill>
                <a:latin typeface="Arial"/>
                <a:cs typeface="Arial"/>
              </a:rPr>
              <a:t>Метал</a:t>
            </a:r>
            <a:endParaRPr sz="800" dirty="0">
              <a:latin typeface="Arial"/>
              <a:cs typeface="Arial"/>
            </a:endParaRPr>
          </a:p>
        </p:txBody>
      </p:sp>
      <p:sp>
        <p:nvSpPr>
          <p:cNvPr id="31" name="object 31"/>
          <p:cNvSpPr/>
          <p:nvPr/>
        </p:nvSpPr>
        <p:spPr>
          <a:xfrm>
            <a:off x="5614047" y="6731101"/>
            <a:ext cx="75565" cy="75565"/>
          </a:xfrm>
          <a:custGeom>
            <a:avLst/>
            <a:gdLst/>
            <a:ahLst/>
            <a:cxnLst/>
            <a:rect l="l" t="t" r="r" b="b"/>
            <a:pathLst>
              <a:path w="75564" h="75565">
                <a:moveTo>
                  <a:pt x="75171" y="0"/>
                </a:moveTo>
                <a:lnTo>
                  <a:pt x="0" y="0"/>
                </a:lnTo>
                <a:lnTo>
                  <a:pt x="0" y="75171"/>
                </a:lnTo>
                <a:lnTo>
                  <a:pt x="75171" y="75171"/>
                </a:lnTo>
                <a:lnTo>
                  <a:pt x="75171" y="0"/>
                </a:lnTo>
                <a:close/>
              </a:path>
            </a:pathLst>
          </a:custGeom>
          <a:solidFill>
            <a:srgbClr val="CC009F"/>
          </a:solidFill>
        </p:spPr>
        <p:txBody>
          <a:bodyPr wrap="square" lIns="0" tIns="0" rIns="0" bIns="0" rtlCol="0"/>
          <a:lstStyle/>
          <a:p>
            <a:endParaRPr/>
          </a:p>
        </p:txBody>
      </p:sp>
      <p:sp>
        <p:nvSpPr>
          <p:cNvPr id="32" name="object 32"/>
          <p:cNvSpPr txBox="1"/>
          <p:nvPr/>
        </p:nvSpPr>
        <p:spPr>
          <a:xfrm>
            <a:off x="2107876" y="6691969"/>
            <a:ext cx="295910" cy="147320"/>
          </a:xfrm>
          <a:prstGeom prst="rect">
            <a:avLst/>
          </a:prstGeom>
        </p:spPr>
        <p:txBody>
          <a:bodyPr vert="horz" wrap="square" lIns="0" tIns="12700" rIns="0" bIns="0" rtlCol="0">
            <a:spAutoFit/>
          </a:bodyPr>
          <a:lstStyle/>
          <a:p>
            <a:pPr marL="12700" rtl="0">
              <a:lnSpc>
                <a:spcPct val="100000"/>
              </a:lnSpc>
              <a:spcBef>
                <a:spcPts val="100"/>
              </a:spcBef>
            </a:pPr>
            <a:r>
              <a:rPr lang="uk" sz="800" b="0" i="0" u="none" spc="-10" baseline="0">
                <a:solidFill>
                  <a:srgbClr val="2D2525"/>
                </a:solidFill>
                <a:latin typeface="Arial"/>
                <a:cs typeface="Arial"/>
              </a:rPr>
              <a:t>Папір</a:t>
            </a:r>
            <a:endParaRPr sz="800">
              <a:latin typeface="Arial"/>
              <a:cs typeface="Arial"/>
            </a:endParaRPr>
          </a:p>
        </p:txBody>
      </p:sp>
      <p:sp>
        <p:nvSpPr>
          <p:cNvPr id="33" name="object 33"/>
          <p:cNvSpPr/>
          <p:nvPr/>
        </p:nvSpPr>
        <p:spPr>
          <a:xfrm>
            <a:off x="2002663" y="6731101"/>
            <a:ext cx="75565" cy="75565"/>
          </a:xfrm>
          <a:custGeom>
            <a:avLst/>
            <a:gdLst/>
            <a:ahLst/>
            <a:cxnLst/>
            <a:rect l="l" t="t" r="r" b="b"/>
            <a:pathLst>
              <a:path w="75564" h="75565">
                <a:moveTo>
                  <a:pt x="75171" y="0"/>
                </a:moveTo>
                <a:lnTo>
                  <a:pt x="0" y="0"/>
                </a:lnTo>
                <a:lnTo>
                  <a:pt x="0" y="75171"/>
                </a:lnTo>
                <a:lnTo>
                  <a:pt x="75171" y="75171"/>
                </a:lnTo>
                <a:lnTo>
                  <a:pt x="75171" y="0"/>
                </a:lnTo>
                <a:close/>
              </a:path>
            </a:pathLst>
          </a:custGeom>
          <a:solidFill>
            <a:srgbClr val="868AB4"/>
          </a:solidFill>
        </p:spPr>
        <p:txBody>
          <a:bodyPr wrap="square" lIns="0" tIns="0" rIns="0" bIns="0" rtlCol="0"/>
          <a:lstStyle/>
          <a:p>
            <a:endParaRPr/>
          </a:p>
        </p:txBody>
      </p:sp>
      <p:sp>
        <p:nvSpPr>
          <p:cNvPr id="34" name="object 34"/>
          <p:cNvSpPr txBox="1"/>
          <p:nvPr/>
        </p:nvSpPr>
        <p:spPr>
          <a:xfrm>
            <a:off x="2674877" y="6691969"/>
            <a:ext cx="350717" cy="135935"/>
          </a:xfrm>
          <a:prstGeom prst="rect">
            <a:avLst/>
          </a:prstGeom>
        </p:spPr>
        <p:txBody>
          <a:bodyPr vert="horz" wrap="square" lIns="0" tIns="12700" rIns="0" bIns="0" rtlCol="0">
            <a:spAutoFit/>
          </a:bodyPr>
          <a:lstStyle/>
          <a:p>
            <a:pPr marL="12700" rtl="0">
              <a:lnSpc>
                <a:spcPct val="100000"/>
              </a:lnSpc>
              <a:spcBef>
                <a:spcPts val="100"/>
              </a:spcBef>
            </a:pPr>
            <a:r>
              <a:rPr lang="uk" sz="800" b="0" i="0" u="none" spc="-10" baseline="0" dirty="0">
                <a:solidFill>
                  <a:srgbClr val="2D2525"/>
                </a:solidFill>
                <a:latin typeface="Arial"/>
                <a:cs typeface="Arial"/>
              </a:rPr>
              <a:t>Метал</a:t>
            </a:r>
            <a:endParaRPr sz="800" dirty="0">
              <a:latin typeface="Arial"/>
              <a:cs typeface="Arial"/>
            </a:endParaRPr>
          </a:p>
        </p:txBody>
      </p:sp>
      <p:sp>
        <p:nvSpPr>
          <p:cNvPr id="35" name="object 35"/>
          <p:cNvSpPr/>
          <p:nvPr/>
        </p:nvSpPr>
        <p:spPr>
          <a:xfrm>
            <a:off x="2569654" y="6731101"/>
            <a:ext cx="75565" cy="75565"/>
          </a:xfrm>
          <a:custGeom>
            <a:avLst/>
            <a:gdLst/>
            <a:ahLst/>
            <a:cxnLst/>
            <a:rect l="l" t="t" r="r" b="b"/>
            <a:pathLst>
              <a:path w="75564" h="75565">
                <a:moveTo>
                  <a:pt x="75171" y="0"/>
                </a:moveTo>
                <a:lnTo>
                  <a:pt x="0" y="0"/>
                </a:lnTo>
                <a:lnTo>
                  <a:pt x="0" y="75171"/>
                </a:lnTo>
                <a:lnTo>
                  <a:pt x="75171" y="75171"/>
                </a:lnTo>
                <a:lnTo>
                  <a:pt x="75171" y="0"/>
                </a:lnTo>
                <a:close/>
              </a:path>
            </a:pathLst>
          </a:custGeom>
          <a:solidFill>
            <a:srgbClr val="CC009F"/>
          </a:solidFill>
        </p:spPr>
        <p:txBody>
          <a:bodyPr wrap="square" lIns="0" tIns="0" rIns="0" bIns="0" rtlCol="0"/>
          <a:lstStyle/>
          <a:p>
            <a:endParaRPr/>
          </a:p>
        </p:txBody>
      </p:sp>
      <p:sp>
        <p:nvSpPr>
          <p:cNvPr id="36" name="object 36"/>
          <p:cNvSpPr txBox="1"/>
          <p:nvPr/>
        </p:nvSpPr>
        <p:spPr>
          <a:xfrm>
            <a:off x="4567144" y="6691969"/>
            <a:ext cx="288290" cy="147320"/>
          </a:xfrm>
          <a:prstGeom prst="rect">
            <a:avLst/>
          </a:prstGeom>
        </p:spPr>
        <p:txBody>
          <a:bodyPr vert="horz" wrap="square" lIns="0" tIns="12700" rIns="0" bIns="0" rtlCol="0">
            <a:spAutoFit/>
          </a:bodyPr>
          <a:lstStyle/>
          <a:p>
            <a:pPr marL="12700" rtl="0">
              <a:lnSpc>
                <a:spcPct val="100000"/>
              </a:lnSpc>
              <a:spcBef>
                <a:spcPts val="100"/>
              </a:spcBef>
            </a:pPr>
            <a:r>
              <a:rPr lang="uk" sz="800" b="0" i="0" u="none" spc="-10" baseline="0">
                <a:solidFill>
                  <a:srgbClr val="2D2525"/>
                </a:solidFill>
                <a:latin typeface="Arial"/>
                <a:cs typeface="Arial"/>
              </a:rPr>
              <a:t>Скло</a:t>
            </a:r>
            <a:endParaRPr sz="800">
              <a:latin typeface="Arial"/>
              <a:cs typeface="Arial"/>
            </a:endParaRPr>
          </a:p>
        </p:txBody>
      </p:sp>
      <p:sp>
        <p:nvSpPr>
          <p:cNvPr id="37" name="object 37"/>
          <p:cNvSpPr/>
          <p:nvPr/>
        </p:nvSpPr>
        <p:spPr>
          <a:xfrm>
            <a:off x="4463567" y="6731101"/>
            <a:ext cx="75565" cy="75565"/>
          </a:xfrm>
          <a:custGeom>
            <a:avLst/>
            <a:gdLst/>
            <a:ahLst/>
            <a:cxnLst/>
            <a:rect l="l" t="t" r="r" b="b"/>
            <a:pathLst>
              <a:path w="75564" h="75565">
                <a:moveTo>
                  <a:pt x="75171" y="0"/>
                </a:moveTo>
                <a:lnTo>
                  <a:pt x="0" y="0"/>
                </a:lnTo>
                <a:lnTo>
                  <a:pt x="0" y="75171"/>
                </a:lnTo>
                <a:lnTo>
                  <a:pt x="75171" y="75171"/>
                </a:lnTo>
                <a:lnTo>
                  <a:pt x="75171" y="0"/>
                </a:lnTo>
                <a:close/>
              </a:path>
            </a:pathLst>
          </a:custGeom>
          <a:solidFill>
            <a:srgbClr val="00BAB4"/>
          </a:solidFill>
        </p:spPr>
        <p:txBody>
          <a:bodyPr wrap="square" lIns="0" tIns="0" rIns="0" bIns="0" rtlCol="0"/>
          <a:lstStyle/>
          <a:p>
            <a:endParaRPr/>
          </a:p>
        </p:txBody>
      </p:sp>
      <p:sp>
        <p:nvSpPr>
          <p:cNvPr id="38" name="object 38"/>
          <p:cNvSpPr txBox="1"/>
          <p:nvPr/>
        </p:nvSpPr>
        <p:spPr>
          <a:xfrm>
            <a:off x="982761" y="6691969"/>
            <a:ext cx="288290" cy="147320"/>
          </a:xfrm>
          <a:prstGeom prst="rect">
            <a:avLst/>
          </a:prstGeom>
        </p:spPr>
        <p:txBody>
          <a:bodyPr vert="horz" wrap="square" lIns="0" tIns="12700" rIns="0" bIns="0" rtlCol="0">
            <a:spAutoFit/>
          </a:bodyPr>
          <a:lstStyle/>
          <a:p>
            <a:pPr marL="12700" rtl="0">
              <a:lnSpc>
                <a:spcPct val="100000"/>
              </a:lnSpc>
              <a:spcBef>
                <a:spcPts val="100"/>
              </a:spcBef>
            </a:pPr>
            <a:r>
              <a:rPr lang="uk" sz="800" b="0" i="0" u="none" spc="-10" baseline="0">
                <a:solidFill>
                  <a:srgbClr val="2D2525"/>
                </a:solidFill>
                <a:latin typeface="Arial"/>
                <a:cs typeface="Arial"/>
              </a:rPr>
              <a:t>Скло</a:t>
            </a:r>
            <a:endParaRPr sz="800">
              <a:latin typeface="Arial"/>
              <a:cs typeface="Arial"/>
            </a:endParaRPr>
          </a:p>
        </p:txBody>
      </p:sp>
      <p:sp>
        <p:nvSpPr>
          <p:cNvPr id="39" name="object 39"/>
          <p:cNvSpPr txBox="1"/>
          <p:nvPr/>
        </p:nvSpPr>
        <p:spPr>
          <a:xfrm>
            <a:off x="5131800" y="6691968"/>
            <a:ext cx="463086" cy="135935"/>
          </a:xfrm>
          <a:prstGeom prst="rect">
            <a:avLst/>
          </a:prstGeom>
        </p:spPr>
        <p:txBody>
          <a:bodyPr vert="horz" wrap="square" lIns="0" tIns="12700" rIns="0" bIns="0" rtlCol="0">
            <a:spAutoFit/>
          </a:bodyPr>
          <a:lstStyle/>
          <a:p>
            <a:pPr marL="12700" rtl="0">
              <a:lnSpc>
                <a:spcPct val="100000"/>
              </a:lnSpc>
              <a:spcBef>
                <a:spcPts val="100"/>
              </a:spcBef>
            </a:pPr>
            <a:r>
              <a:rPr lang="uk" sz="800" b="0" i="0" u="none" spc="-10" baseline="0" dirty="0">
                <a:solidFill>
                  <a:srgbClr val="2D2525"/>
                </a:solidFill>
                <a:latin typeface="Arial"/>
                <a:cs typeface="Arial"/>
              </a:rPr>
              <a:t>Пластик</a:t>
            </a:r>
            <a:endParaRPr sz="800" dirty="0">
              <a:latin typeface="Arial"/>
              <a:cs typeface="Arial"/>
            </a:endParaRPr>
          </a:p>
        </p:txBody>
      </p:sp>
      <p:sp>
        <p:nvSpPr>
          <p:cNvPr id="40" name="object 40"/>
          <p:cNvSpPr/>
          <p:nvPr/>
        </p:nvSpPr>
        <p:spPr>
          <a:xfrm>
            <a:off x="5022951" y="6731101"/>
            <a:ext cx="75565" cy="75565"/>
          </a:xfrm>
          <a:custGeom>
            <a:avLst/>
            <a:gdLst/>
            <a:ahLst/>
            <a:cxnLst/>
            <a:rect l="l" t="t" r="r" b="b"/>
            <a:pathLst>
              <a:path w="75564" h="75565">
                <a:moveTo>
                  <a:pt x="75171" y="0"/>
                </a:moveTo>
                <a:lnTo>
                  <a:pt x="0" y="0"/>
                </a:lnTo>
                <a:lnTo>
                  <a:pt x="0" y="75171"/>
                </a:lnTo>
                <a:lnTo>
                  <a:pt x="75171" y="75171"/>
                </a:lnTo>
                <a:lnTo>
                  <a:pt x="75171" y="0"/>
                </a:lnTo>
                <a:close/>
              </a:path>
            </a:pathLst>
          </a:custGeom>
          <a:solidFill>
            <a:srgbClr val="9BD3CA"/>
          </a:solidFill>
        </p:spPr>
        <p:txBody>
          <a:bodyPr wrap="square" lIns="0" tIns="0" rIns="0" bIns="0" rtlCol="0"/>
          <a:lstStyle/>
          <a:p>
            <a:endParaRPr/>
          </a:p>
        </p:txBody>
      </p:sp>
      <p:sp>
        <p:nvSpPr>
          <p:cNvPr id="41" name="object 41"/>
          <p:cNvSpPr txBox="1"/>
          <p:nvPr/>
        </p:nvSpPr>
        <p:spPr>
          <a:xfrm>
            <a:off x="1511421" y="6691969"/>
            <a:ext cx="427426" cy="135935"/>
          </a:xfrm>
          <a:prstGeom prst="rect">
            <a:avLst/>
          </a:prstGeom>
        </p:spPr>
        <p:txBody>
          <a:bodyPr vert="horz" wrap="square" lIns="0" tIns="12700" rIns="0" bIns="0" rtlCol="0">
            <a:spAutoFit/>
          </a:bodyPr>
          <a:lstStyle/>
          <a:p>
            <a:pPr marL="12700" rtl="0">
              <a:lnSpc>
                <a:spcPct val="100000"/>
              </a:lnSpc>
              <a:spcBef>
                <a:spcPts val="100"/>
              </a:spcBef>
            </a:pPr>
            <a:r>
              <a:rPr lang="uk" sz="800" b="0" i="0" u="none" spc="-10" baseline="0">
                <a:solidFill>
                  <a:srgbClr val="2D2525"/>
                </a:solidFill>
                <a:latin typeface="Arial"/>
                <a:cs typeface="Arial"/>
              </a:rPr>
              <a:t>Пластик</a:t>
            </a:r>
            <a:endParaRPr sz="800">
              <a:latin typeface="Arial"/>
              <a:cs typeface="Arial"/>
            </a:endParaRPr>
          </a:p>
        </p:txBody>
      </p:sp>
      <p:grpSp>
        <p:nvGrpSpPr>
          <p:cNvPr id="42" name="object 42"/>
          <p:cNvGrpSpPr/>
          <p:nvPr/>
        </p:nvGrpSpPr>
        <p:grpSpPr>
          <a:xfrm>
            <a:off x="582031" y="3548793"/>
            <a:ext cx="2760345" cy="2759710"/>
            <a:chOff x="582031" y="3548793"/>
            <a:chExt cx="2760345" cy="2759710"/>
          </a:xfrm>
        </p:grpSpPr>
        <p:sp>
          <p:nvSpPr>
            <p:cNvPr id="43" name="object 43"/>
            <p:cNvSpPr/>
            <p:nvPr/>
          </p:nvSpPr>
          <p:spPr>
            <a:xfrm>
              <a:off x="1699502" y="3551967"/>
              <a:ext cx="262890" cy="1376680"/>
            </a:xfrm>
            <a:custGeom>
              <a:avLst/>
              <a:gdLst/>
              <a:ahLst/>
              <a:cxnLst/>
              <a:rect l="l" t="t" r="r" b="b"/>
              <a:pathLst>
                <a:path w="262889" h="1376679">
                  <a:moveTo>
                    <a:pt x="262534" y="0"/>
                  </a:moveTo>
                  <a:lnTo>
                    <a:pt x="208808" y="959"/>
                  </a:lnTo>
                  <a:lnTo>
                    <a:pt x="156508" y="3890"/>
                  </a:lnTo>
                  <a:lnTo>
                    <a:pt x="104818" y="8871"/>
                  </a:lnTo>
                  <a:lnTo>
                    <a:pt x="52921" y="15981"/>
                  </a:lnTo>
                  <a:lnTo>
                    <a:pt x="0" y="25298"/>
                  </a:lnTo>
                  <a:lnTo>
                    <a:pt x="262534" y="1376667"/>
                  </a:lnTo>
                  <a:lnTo>
                    <a:pt x="262534" y="0"/>
                  </a:lnTo>
                  <a:close/>
                </a:path>
              </a:pathLst>
            </a:custGeom>
            <a:solidFill>
              <a:srgbClr val="CC009F"/>
            </a:solidFill>
          </p:spPr>
          <p:txBody>
            <a:bodyPr wrap="square" lIns="0" tIns="0" rIns="0" bIns="0" rtlCol="0"/>
            <a:lstStyle/>
            <a:p>
              <a:endParaRPr/>
            </a:p>
          </p:txBody>
        </p:sp>
        <p:sp>
          <p:nvSpPr>
            <p:cNvPr id="44" name="object 44"/>
            <p:cNvSpPr/>
            <p:nvPr/>
          </p:nvSpPr>
          <p:spPr>
            <a:xfrm>
              <a:off x="1005843" y="3577278"/>
              <a:ext cx="956310" cy="1351280"/>
            </a:xfrm>
            <a:custGeom>
              <a:avLst/>
              <a:gdLst/>
              <a:ahLst/>
              <a:cxnLst/>
              <a:rect l="l" t="t" r="r" b="b"/>
              <a:pathLst>
                <a:path w="956310" h="1351279">
                  <a:moveTo>
                    <a:pt x="693508" y="0"/>
                  </a:moveTo>
                  <a:lnTo>
                    <a:pt x="643614" y="10569"/>
                  </a:lnTo>
                  <a:lnTo>
                    <a:pt x="594657" y="22705"/>
                  </a:lnTo>
                  <a:lnTo>
                    <a:pt x="546625" y="36413"/>
                  </a:lnTo>
                  <a:lnTo>
                    <a:pt x="499503" y="51701"/>
                  </a:lnTo>
                  <a:lnTo>
                    <a:pt x="453277" y="68577"/>
                  </a:lnTo>
                  <a:lnTo>
                    <a:pt x="407935" y="87047"/>
                  </a:lnTo>
                  <a:lnTo>
                    <a:pt x="363460" y="107118"/>
                  </a:lnTo>
                  <a:lnTo>
                    <a:pt x="319841" y="128798"/>
                  </a:lnTo>
                  <a:lnTo>
                    <a:pt x="277063" y="152094"/>
                  </a:lnTo>
                  <a:lnTo>
                    <a:pt x="235112" y="177013"/>
                  </a:lnTo>
                  <a:lnTo>
                    <a:pt x="193974" y="203562"/>
                  </a:lnTo>
                  <a:lnTo>
                    <a:pt x="153636" y="231748"/>
                  </a:lnTo>
                  <a:lnTo>
                    <a:pt x="114083" y="261579"/>
                  </a:lnTo>
                  <a:lnTo>
                    <a:pt x="75302" y="293061"/>
                  </a:lnTo>
                  <a:lnTo>
                    <a:pt x="37279" y="326203"/>
                  </a:lnTo>
                  <a:lnTo>
                    <a:pt x="0" y="361010"/>
                  </a:lnTo>
                  <a:lnTo>
                    <a:pt x="956144" y="1351127"/>
                  </a:lnTo>
                  <a:lnTo>
                    <a:pt x="693508" y="0"/>
                  </a:lnTo>
                  <a:close/>
                </a:path>
              </a:pathLst>
            </a:custGeom>
            <a:solidFill>
              <a:srgbClr val="868AB4"/>
            </a:solidFill>
          </p:spPr>
          <p:txBody>
            <a:bodyPr wrap="square" lIns="0" tIns="0" rIns="0" bIns="0" rtlCol="0"/>
            <a:lstStyle/>
            <a:p>
              <a:endParaRPr/>
            </a:p>
          </p:txBody>
        </p:sp>
        <p:sp>
          <p:nvSpPr>
            <p:cNvPr id="45" name="object 45"/>
            <p:cNvSpPr/>
            <p:nvPr/>
          </p:nvSpPr>
          <p:spPr>
            <a:xfrm>
              <a:off x="1005843" y="3577278"/>
              <a:ext cx="956310" cy="1351280"/>
            </a:xfrm>
            <a:custGeom>
              <a:avLst/>
              <a:gdLst/>
              <a:ahLst/>
              <a:cxnLst/>
              <a:rect l="l" t="t" r="r" b="b"/>
              <a:pathLst>
                <a:path w="956310" h="1351279">
                  <a:moveTo>
                    <a:pt x="956144" y="1351127"/>
                  </a:moveTo>
                  <a:lnTo>
                    <a:pt x="0" y="361010"/>
                  </a:lnTo>
                  <a:lnTo>
                    <a:pt x="37279" y="326203"/>
                  </a:lnTo>
                  <a:lnTo>
                    <a:pt x="75302" y="293061"/>
                  </a:lnTo>
                  <a:lnTo>
                    <a:pt x="114083" y="261579"/>
                  </a:lnTo>
                  <a:lnTo>
                    <a:pt x="153636" y="231748"/>
                  </a:lnTo>
                  <a:lnTo>
                    <a:pt x="193974" y="203562"/>
                  </a:lnTo>
                  <a:lnTo>
                    <a:pt x="235112" y="177013"/>
                  </a:lnTo>
                  <a:lnTo>
                    <a:pt x="277063" y="152094"/>
                  </a:lnTo>
                  <a:lnTo>
                    <a:pt x="319841" y="128798"/>
                  </a:lnTo>
                  <a:lnTo>
                    <a:pt x="363460" y="107118"/>
                  </a:lnTo>
                  <a:lnTo>
                    <a:pt x="407935" y="87047"/>
                  </a:lnTo>
                  <a:lnTo>
                    <a:pt x="453277" y="68577"/>
                  </a:lnTo>
                  <a:lnTo>
                    <a:pt x="499503" y="51701"/>
                  </a:lnTo>
                  <a:lnTo>
                    <a:pt x="546625" y="36413"/>
                  </a:lnTo>
                  <a:lnTo>
                    <a:pt x="594657" y="22705"/>
                  </a:lnTo>
                  <a:lnTo>
                    <a:pt x="643614" y="10569"/>
                  </a:lnTo>
                  <a:lnTo>
                    <a:pt x="693508" y="0"/>
                  </a:lnTo>
                  <a:lnTo>
                    <a:pt x="956144" y="1351127"/>
                  </a:lnTo>
                  <a:close/>
                </a:path>
              </a:pathLst>
            </a:custGeom>
            <a:ln w="6349">
              <a:solidFill>
                <a:srgbClr val="FFFFFF"/>
              </a:solidFill>
            </a:ln>
          </p:spPr>
          <p:txBody>
            <a:bodyPr wrap="square" lIns="0" tIns="0" rIns="0" bIns="0" rtlCol="0"/>
            <a:lstStyle/>
            <a:p>
              <a:endParaRPr/>
            </a:p>
          </p:txBody>
        </p:sp>
        <p:sp>
          <p:nvSpPr>
            <p:cNvPr id="46" name="object 46"/>
            <p:cNvSpPr/>
            <p:nvPr/>
          </p:nvSpPr>
          <p:spPr>
            <a:xfrm>
              <a:off x="585206" y="3938405"/>
              <a:ext cx="1377315" cy="2346325"/>
            </a:xfrm>
            <a:custGeom>
              <a:avLst/>
              <a:gdLst/>
              <a:ahLst/>
              <a:cxnLst/>
              <a:rect l="l" t="t" r="r" b="b"/>
              <a:pathLst>
                <a:path w="1377314" h="2346325">
                  <a:moveTo>
                    <a:pt x="420565" y="0"/>
                  </a:moveTo>
                  <a:lnTo>
                    <a:pt x="382901" y="37589"/>
                  </a:lnTo>
                  <a:lnTo>
                    <a:pt x="347105" y="75821"/>
                  </a:lnTo>
                  <a:lnTo>
                    <a:pt x="313157" y="114733"/>
                  </a:lnTo>
                  <a:lnTo>
                    <a:pt x="281039" y="154360"/>
                  </a:lnTo>
                  <a:lnTo>
                    <a:pt x="250730" y="194740"/>
                  </a:lnTo>
                  <a:lnTo>
                    <a:pt x="222211" y="235908"/>
                  </a:lnTo>
                  <a:lnTo>
                    <a:pt x="195463" y="277902"/>
                  </a:lnTo>
                  <a:lnTo>
                    <a:pt x="170467" y="320757"/>
                  </a:lnTo>
                  <a:lnTo>
                    <a:pt x="147203" y="364509"/>
                  </a:lnTo>
                  <a:lnTo>
                    <a:pt x="125653" y="409196"/>
                  </a:lnTo>
                  <a:lnTo>
                    <a:pt x="105796" y="454854"/>
                  </a:lnTo>
                  <a:lnTo>
                    <a:pt x="87613" y="501518"/>
                  </a:lnTo>
                  <a:lnTo>
                    <a:pt x="71085" y="549226"/>
                  </a:lnTo>
                  <a:lnTo>
                    <a:pt x="56193" y="598013"/>
                  </a:lnTo>
                  <a:lnTo>
                    <a:pt x="42918" y="647916"/>
                  </a:lnTo>
                  <a:lnTo>
                    <a:pt x="31239" y="698972"/>
                  </a:lnTo>
                  <a:lnTo>
                    <a:pt x="21138" y="751217"/>
                  </a:lnTo>
                  <a:lnTo>
                    <a:pt x="13566" y="798957"/>
                  </a:lnTo>
                  <a:lnTo>
                    <a:pt x="7688" y="846570"/>
                  </a:lnTo>
                  <a:lnTo>
                    <a:pt x="3482" y="894026"/>
                  </a:lnTo>
                  <a:lnTo>
                    <a:pt x="927" y="941293"/>
                  </a:lnTo>
                  <a:lnTo>
                    <a:pt x="0" y="988339"/>
                  </a:lnTo>
                  <a:lnTo>
                    <a:pt x="678" y="1035133"/>
                  </a:lnTo>
                  <a:lnTo>
                    <a:pt x="2940" y="1081642"/>
                  </a:lnTo>
                  <a:lnTo>
                    <a:pt x="6763" y="1127836"/>
                  </a:lnTo>
                  <a:lnTo>
                    <a:pt x="12126" y="1173683"/>
                  </a:lnTo>
                  <a:lnTo>
                    <a:pt x="19006" y="1219150"/>
                  </a:lnTo>
                  <a:lnTo>
                    <a:pt x="27380" y="1264207"/>
                  </a:lnTo>
                  <a:lnTo>
                    <a:pt x="37228" y="1308822"/>
                  </a:lnTo>
                  <a:lnTo>
                    <a:pt x="48527" y="1352963"/>
                  </a:lnTo>
                  <a:lnTo>
                    <a:pt x="61254" y="1396598"/>
                  </a:lnTo>
                  <a:lnTo>
                    <a:pt x="75388" y="1439697"/>
                  </a:lnTo>
                  <a:lnTo>
                    <a:pt x="90906" y="1482226"/>
                  </a:lnTo>
                  <a:lnTo>
                    <a:pt x="107786" y="1524155"/>
                  </a:lnTo>
                  <a:lnTo>
                    <a:pt x="126006" y="1565453"/>
                  </a:lnTo>
                  <a:lnTo>
                    <a:pt x="145545" y="1606086"/>
                  </a:lnTo>
                  <a:lnTo>
                    <a:pt x="166379" y="1646025"/>
                  </a:lnTo>
                  <a:lnTo>
                    <a:pt x="188486" y="1685236"/>
                  </a:lnTo>
                  <a:lnTo>
                    <a:pt x="211845" y="1723689"/>
                  </a:lnTo>
                  <a:lnTo>
                    <a:pt x="236434" y="1761352"/>
                  </a:lnTo>
                  <a:lnTo>
                    <a:pt x="262229" y="1798193"/>
                  </a:lnTo>
                  <a:lnTo>
                    <a:pt x="289210" y="1834181"/>
                  </a:lnTo>
                  <a:lnTo>
                    <a:pt x="317354" y="1869284"/>
                  </a:lnTo>
                  <a:lnTo>
                    <a:pt x="346638" y="1903470"/>
                  </a:lnTo>
                  <a:lnTo>
                    <a:pt x="377041" y="1936708"/>
                  </a:lnTo>
                  <a:lnTo>
                    <a:pt x="408540" y="1968966"/>
                  </a:lnTo>
                  <a:lnTo>
                    <a:pt x="441114" y="2000213"/>
                  </a:lnTo>
                  <a:lnTo>
                    <a:pt x="474740" y="2030416"/>
                  </a:lnTo>
                  <a:lnTo>
                    <a:pt x="509396" y="2059545"/>
                  </a:lnTo>
                  <a:lnTo>
                    <a:pt x="545060" y="2087567"/>
                  </a:lnTo>
                  <a:lnTo>
                    <a:pt x="581710" y="2114451"/>
                  </a:lnTo>
                  <a:lnTo>
                    <a:pt x="619323" y="2140165"/>
                  </a:lnTo>
                  <a:lnTo>
                    <a:pt x="657878" y="2164679"/>
                  </a:lnTo>
                  <a:lnTo>
                    <a:pt x="697352" y="2187959"/>
                  </a:lnTo>
                  <a:lnTo>
                    <a:pt x="737723" y="2209975"/>
                  </a:lnTo>
                  <a:lnTo>
                    <a:pt x="778970" y="2230694"/>
                  </a:lnTo>
                  <a:lnTo>
                    <a:pt x="821069" y="2250086"/>
                  </a:lnTo>
                  <a:lnTo>
                    <a:pt x="863999" y="2268119"/>
                  </a:lnTo>
                  <a:lnTo>
                    <a:pt x="907738" y="2284760"/>
                  </a:lnTo>
                  <a:lnTo>
                    <a:pt x="952263" y="2299979"/>
                  </a:lnTo>
                  <a:lnTo>
                    <a:pt x="997552" y="2313743"/>
                  </a:lnTo>
                  <a:lnTo>
                    <a:pt x="1043584" y="2326022"/>
                  </a:lnTo>
                  <a:lnTo>
                    <a:pt x="1090336" y="2336783"/>
                  </a:lnTo>
                  <a:lnTo>
                    <a:pt x="1137785" y="2345994"/>
                  </a:lnTo>
                  <a:lnTo>
                    <a:pt x="1376825" y="990269"/>
                  </a:lnTo>
                  <a:lnTo>
                    <a:pt x="420565" y="0"/>
                  </a:lnTo>
                  <a:close/>
                </a:path>
              </a:pathLst>
            </a:custGeom>
            <a:solidFill>
              <a:srgbClr val="00BAB4"/>
            </a:solidFill>
          </p:spPr>
          <p:txBody>
            <a:bodyPr wrap="square" lIns="0" tIns="0" rIns="0" bIns="0" rtlCol="0"/>
            <a:lstStyle/>
            <a:p>
              <a:endParaRPr/>
            </a:p>
          </p:txBody>
        </p:sp>
        <p:sp>
          <p:nvSpPr>
            <p:cNvPr id="47" name="object 47"/>
            <p:cNvSpPr/>
            <p:nvPr/>
          </p:nvSpPr>
          <p:spPr>
            <a:xfrm>
              <a:off x="585206" y="3938405"/>
              <a:ext cx="1377315" cy="2346325"/>
            </a:xfrm>
            <a:custGeom>
              <a:avLst/>
              <a:gdLst/>
              <a:ahLst/>
              <a:cxnLst/>
              <a:rect l="l" t="t" r="r" b="b"/>
              <a:pathLst>
                <a:path w="1377314" h="2346325">
                  <a:moveTo>
                    <a:pt x="1376825" y="990269"/>
                  </a:moveTo>
                  <a:lnTo>
                    <a:pt x="1137785" y="2345994"/>
                  </a:lnTo>
                  <a:lnTo>
                    <a:pt x="1090336" y="2336783"/>
                  </a:lnTo>
                  <a:lnTo>
                    <a:pt x="1043584" y="2326022"/>
                  </a:lnTo>
                  <a:lnTo>
                    <a:pt x="997552" y="2313743"/>
                  </a:lnTo>
                  <a:lnTo>
                    <a:pt x="952263" y="2299979"/>
                  </a:lnTo>
                  <a:lnTo>
                    <a:pt x="907738" y="2284760"/>
                  </a:lnTo>
                  <a:lnTo>
                    <a:pt x="863999" y="2268119"/>
                  </a:lnTo>
                  <a:lnTo>
                    <a:pt x="821069" y="2250086"/>
                  </a:lnTo>
                  <a:lnTo>
                    <a:pt x="778970" y="2230694"/>
                  </a:lnTo>
                  <a:lnTo>
                    <a:pt x="737723" y="2209975"/>
                  </a:lnTo>
                  <a:lnTo>
                    <a:pt x="697352" y="2187959"/>
                  </a:lnTo>
                  <a:lnTo>
                    <a:pt x="657878" y="2164679"/>
                  </a:lnTo>
                  <a:lnTo>
                    <a:pt x="619323" y="2140165"/>
                  </a:lnTo>
                  <a:lnTo>
                    <a:pt x="581710" y="2114451"/>
                  </a:lnTo>
                  <a:lnTo>
                    <a:pt x="545060" y="2087567"/>
                  </a:lnTo>
                  <a:lnTo>
                    <a:pt x="509396" y="2059545"/>
                  </a:lnTo>
                  <a:lnTo>
                    <a:pt x="474740" y="2030416"/>
                  </a:lnTo>
                  <a:lnTo>
                    <a:pt x="441114" y="2000213"/>
                  </a:lnTo>
                  <a:lnTo>
                    <a:pt x="408540" y="1968966"/>
                  </a:lnTo>
                  <a:lnTo>
                    <a:pt x="377041" y="1936708"/>
                  </a:lnTo>
                  <a:lnTo>
                    <a:pt x="346638" y="1903470"/>
                  </a:lnTo>
                  <a:lnTo>
                    <a:pt x="317354" y="1869284"/>
                  </a:lnTo>
                  <a:lnTo>
                    <a:pt x="289210" y="1834181"/>
                  </a:lnTo>
                  <a:lnTo>
                    <a:pt x="262229" y="1798193"/>
                  </a:lnTo>
                  <a:lnTo>
                    <a:pt x="236434" y="1761352"/>
                  </a:lnTo>
                  <a:lnTo>
                    <a:pt x="211845" y="1723689"/>
                  </a:lnTo>
                  <a:lnTo>
                    <a:pt x="188486" y="1685236"/>
                  </a:lnTo>
                  <a:lnTo>
                    <a:pt x="166379" y="1646025"/>
                  </a:lnTo>
                  <a:lnTo>
                    <a:pt x="145545" y="1606086"/>
                  </a:lnTo>
                  <a:lnTo>
                    <a:pt x="126006" y="1565453"/>
                  </a:lnTo>
                  <a:lnTo>
                    <a:pt x="107786" y="1524155"/>
                  </a:lnTo>
                  <a:lnTo>
                    <a:pt x="90906" y="1482226"/>
                  </a:lnTo>
                  <a:lnTo>
                    <a:pt x="75388" y="1439697"/>
                  </a:lnTo>
                  <a:lnTo>
                    <a:pt x="61254" y="1396598"/>
                  </a:lnTo>
                  <a:lnTo>
                    <a:pt x="48527" y="1352963"/>
                  </a:lnTo>
                  <a:lnTo>
                    <a:pt x="37228" y="1308822"/>
                  </a:lnTo>
                  <a:lnTo>
                    <a:pt x="27380" y="1264207"/>
                  </a:lnTo>
                  <a:lnTo>
                    <a:pt x="19006" y="1219150"/>
                  </a:lnTo>
                  <a:lnTo>
                    <a:pt x="12126" y="1173683"/>
                  </a:lnTo>
                  <a:lnTo>
                    <a:pt x="6763" y="1127836"/>
                  </a:lnTo>
                  <a:lnTo>
                    <a:pt x="2940" y="1081642"/>
                  </a:lnTo>
                  <a:lnTo>
                    <a:pt x="678" y="1035133"/>
                  </a:lnTo>
                  <a:lnTo>
                    <a:pt x="0" y="988339"/>
                  </a:lnTo>
                  <a:lnTo>
                    <a:pt x="927" y="941293"/>
                  </a:lnTo>
                  <a:lnTo>
                    <a:pt x="3482" y="894026"/>
                  </a:lnTo>
                  <a:lnTo>
                    <a:pt x="7688" y="846570"/>
                  </a:lnTo>
                  <a:lnTo>
                    <a:pt x="13566" y="798957"/>
                  </a:lnTo>
                  <a:lnTo>
                    <a:pt x="21138" y="751217"/>
                  </a:lnTo>
                  <a:lnTo>
                    <a:pt x="31239" y="698972"/>
                  </a:lnTo>
                  <a:lnTo>
                    <a:pt x="42918" y="647916"/>
                  </a:lnTo>
                  <a:lnTo>
                    <a:pt x="56193" y="598013"/>
                  </a:lnTo>
                  <a:lnTo>
                    <a:pt x="71085" y="549226"/>
                  </a:lnTo>
                  <a:lnTo>
                    <a:pt x="87613" y="501518"/>
                  </a:lnTo>
                  <a:lnTo>
                    <a:pt x="105796" y="454854"/>
                  </a:lnTo>
                  <a:lnTo>
                    <a:pt x="125653" y="409196"/>
                  </a:lnTo>
                  <a:lnTo>
                    <a:pt x="147203" y="364509"/>
                  </a:lnTo>
                  <a:lnTo>
                    <a:pt x="170467" y="320757"/>
                  </a:lnTo>
                  <a:lnTo>
                    <a:pt x="195463" y="277902"/>
                  </a:lnTo>
                  <a:lnTo>
                    <a:pt x="222211" y="235908"/>
                  </a:lnTo>
                  <a:lnTo>
                    <a:pt x="250730" y="194740"/>
                  </a:lnTo>
                  <a:lnTo>
                    <a:pt x="281039" y="154360"/>
                  </a:lnTo>
                  <a:lnTo>
                    <a:pt x="313157" y="114733"/>
                  </a:lnTo>
                  <a:lnTo>
                    <a:pt x="347105" y="75821"/>
                  </a:lnTo>
                  <a:lnTo>
                    <a:pt x="382901" y="37589"/>
                  </a:lnTo>
                  <a:lnTo>
                    <a:pt x="420565" y="0"/>
                  </a:lnTo>
                  <a:lnTo>
                    <a:pt x="1376825" y="990269"/>
                  </a:lnTo>
                  <a:close/>
                </a:path>
              </a:pathLst>
            </a:custGeom>
            <a:ln w="6350">
              <a:solidFill>
                <a:srgbClr val="FFFFFF"/>
              </a:solidFill>
            </a:ln>
          </p:spPr>
          <p:txBody>
            <a:bodyPr wrap="square" lIns="0" tIns="0" rIns="0" bIns="0" rtlCol="0"/>
            <a:lstStyle/>
            <a:p>
              <a:endParaRPr/>
            </a:p>
          </p:txBody>
        </p:sp>
        <p:sp>
          <p:nvSpPr>
            <p:cNvPr id="48" name="object 48"/>
            <p:cNvSpPr/>
            <p:nvPr/>
          </p:nvSpPr>
          <p:spPr>
            <a:xfrm>
              <a:off x="1723128" y="3551968"/>
              <a:ext cx="1616075" cy="2753360"/>
            </a:xfrm>
            <a:custGeom>
              <a:avLst/>
              <a:gdLst/>
              <a:ahLst/>
              <a:cxnLst/>
              <a:rect l="l" t="t" r="r" b="b"/>
              <a:pathLst>
                <a:path w="1616075" h="2753360">
                  <a:moveTo>
                    <a:pt x="239052" y="0"/>
                  </a:moveTo>
                  <a:lnTo>
                    <a:pt x="239052" y="1376679"/>
                  </a:lnTo>
                  <a:lnTo>
                    <a:pt x="0" y="2732443"/>
                  </a:lnTo>
                  <a:lnTo>
                    <a:pt x="50606" y="2740704"/>
                  </a:lnTo>
                  <a:lnTo>
                    <a:pt x="96686" y="2746652"/>
                  </a:lnTo>
                  <a:lnTo>
                    <a:pt x="141368" y="2750561"/>
                  </a:lnTo>
                  <a:lnTo>
                    <a:pt x="187781" y="2752706"/>
                  </a:lnTo>
                  <a:lnTo>
                    <a:pt x="239052" y="2753360"/>
                  </a:lnTo>
                  <a:lnTo>
                    <a:pt x="287380" y="2752527"/>
                  </a:lnTo>
                  <a:lnTo>
                    <a:pt x="335291" y="2750048"/>
                  </a:lnTo>
                  <a:lnTo>
                    <a:pt x="382756" y="2745949"/>
                  </a:lnTo>
                  <a:lnTo>
                    <a:pt x="429748" y="2740258"/>
                  </a:lnTo>
                  <a:lnTo>
                    <a:pt x="476240" y="2733002"/>
                  </a:lnTo>
                  <a:lnTo>
                    <a:pt x="522204" y="2724208"/>
                  </a:lnTo>
                  <a:lnTo>
                    <a:pt x="567613" y="2713904"/>
                  </a:lnTo>
                  <a:lnTo>
                    <a:pt x="612441" y="2702117"/>
                  </a:lnTo>
                  <a:lnTo>
                    <a:pt x="656659" y="2688874"/>
                  </a:lnTo>
                  <a:lnTo>
                    <a:pt x="700240" y="2674203"/>
                  </a:lnTo>
                  <a:lnTo>
                    <a:pt x="743158" y="2658131"/>
                  </a:lnTo>
                  <a:lnTo>
                    <a:pt x="785384" y="2640685"/>
                  </a:lnTo>
                  <a:lnTo>
                    <a:pt x="826891" y="2621892"/>
                  </a:lnTo>
                  <a:lnTo>
                    <a:pt x="867653" y="2601780"/>
                  </a:lnTo>
                  <a:lnTo>
                    <a:pt x="907641" y="2580377"/>
                  </a:lnTo>
                  <a:lnTo>
                    <a:pt x="946829" y="2557708"/>
                  </a:lnTo>
                  <a:lnTo>
                    <a:pt x="985189" y="2533803"/>
                  </a:lnTo>
                  <a:lnTo>
                    <a:pt x="1022694" y="2508687"/>
                  </a:lnTo>
                  <a:lnTo>
                    <a:pt x="1059317" y="2482388"/>
                  </a:lnTo>
                  <a:lnTo>
                    <a:pt x="1095030" y="2454934"/>
                  </a:lnTo>
                  <a:lnTo>
                    <a:pt x="1129805" y="2426352"/>
                  </a:lnTo>
                  <a:lnTo>
                    <a:pt x="1163617" y="2396669"/>
                  </a:lnTo>
                  <a:lnTo>
                    <a:pt x="1196437" y="2365913"/>
                  </a:lnTo>
                  <a:lnTo>
                    <a:pt x="1228238" y="2334110"/>
                  </a:lnTo>
                  <a:lnTo>
                    <a:pt x="1258993" y="2301289"/>
                  </a:lnTo>
                  <a:lnTo>
                    <a:pt x="1288675" y="2267476"/>
                  </a:lnTo>
                  <a:lnTo>
                    <a:pt x="1317256" y="2232698"/>
                  </a:lnTo>
                  <a:lnTo>
                    <a:pt x="1344709" y="2196984"/>
                  </a:lnTo>
                  <a:lnTo>
                    <a:pt x="1371006" y="2160359"/>
                  </a:lnTo>
                  <a:lnTo>
                    <a:pt x="1396121" y="2122853"/>
                  </a:lnTo>
                  <a:lnTo>
                    <a:pt x="1420025" y="2084491"/>
                  </a:lnTo>
                  <a:lnTo>
                    <a:pt x="1442693" y="2045301"/>
                  </a:lnTo>
                  <a:lnTo>
                    <a:pt x="1464095" y="2005311"/>
                  </a:lnTo>
                  <a:lnTo>
                    <a:pt x="1484206" y="1964547"/>
                  </a:lnTo>
                  <a:lnTo>
                    <a:pt x="1502998" y="1923038"/>
                  </a:lnTo>
                  <a:lnTo>
                    <a:pt x="1520444" y="1880810"/>
                  </a:lnTo>
                  <a:lnTo>
                    <a:pt x="1536515" y="1837891"/>
                  </a:lnTo>
                  <a:lnTo>
                    <a:pt x="1551186" y="1794307"/>
                  </a:lnTo>
                  <a:lnTo>
                    <a:pt x="1564428" y="1750087"/>
                  </a:lnTo>
                  <a:lnTo>
                    <a:pt x="1576214" y="1705257"/>
                  </a:lnTo>
                  <a:lnTo>
                    <a:pt x="1586518" y="1659846"/>
                  </a:lnTo>
                  <a:lnTo>
                    <a:pt x="1595311" y="1613879"/>
                  </a:lnTo>
                  <a:lnTo>
                    <a:pt x="1602567" y="1567385"/>
                  </a:lnTo>
                  <a:lnTo>
                    <a:pt x="1608258" y="1520391"/>
                  </a:lnTo>
                  <a:lnTo>
                    <a:pt x="1612356" y="1472924"/>
                  </a:lnTo>
                  <a:lnTo>
                    <a:pt x="1614836" y="1425011"/>
                  </a:lnTo>
                  <a:lnTo>
                    <a:pt x="1615668" y="1376679"/>
                  </a:lnTo>
                  <a:lnTo>
                    <a:pt x="1614836" y="1328348"/>
                  </a:lnTo>
                  <a:lnTo>
                    <a:pt x="1612356" y="1280435"/>
                  </a:lnTo>
                  <a:lnTo>
                    <a:pt x="1608258" y="1232968"/>
                  </a:lnTo>
                  <a:lnTo>
                    <a:pt x="1602567" y="1185974"/>
                  </a:lnTo>
                  <a:lnTo>
                    <a:pt x="1595311" y="1139480"/>
                  </a:lnTo>
                  <a:lnTo>
                    <a:pt x="1586518" y="1093513"/>
                  </a:lnTo>
                  <a:lnTo>
                    <a:pt x="1576214" y="1048102"/>
                  </a:lnTo>
                  <a:lnTo>
                    <a:pt x="1564428" y="1003272"/>
                  </a:lnTo>
                  <a:lnTo>
                    <a:pt x="1551186" y="959052"/>
                  </a:lnTo>
                  <a:lnTo>
                    <a:pt x="1536515" y="915468"/>
                  </a:lnTo>
                  <a:lnTo>
                    <a:pt x="1520444" y="872549"/>
                  </a:lnTo>
                  <a:lnTo>
                    <a:pt x="1502998" y="830321"/>
                  </a:lnTo>
                  <a:lnTo>
                    <a:pt x="1484206" y="788812"/>
                  </a:lnTo>
                  <a:lnTo>
                    <a:pt x="1464095" y="748048"/>
                  </a:lnTo>
                  <a:lnTo>
                    <a:pt x="1442693" y="708058"/>
                  </a:lnTo>
                  <a:lnTo>
                    <a:pt x="1420025" y="668868"/>
                  </a:lnTo>
                  <a:lnTo>
                    <a:pt x="1396121" y="630506"/>
                  </a:lnTo>
                  <a:lnTo>
                    <a:pt x="1371006" y="593000"/>
                  </a:lnTo>
                  <a:lnTo>
                    <a:pt x="1344709" y="556375"/>
                  </a:lnTo>
                  <a:lnTo>
                    <a:pt x="1317256" y="520661"/>
                  </a:lnTo>
                  <a:lnTo>
                    <a:pt x="1288675" y="485883"/>
                  </a:lnTo>
                  <a:lnTo>
                    <a:pt x="1258993" y="452070"/>
                  </a:lnTo>
                  <a:lnTo>
                    <a:pt x="1228238" y="419249"/>
                  </a:lnTo>
                  <a:lnTo>
                    <a:pt x="1196437" y="387446"/>
                  </a:lnTo>
                  <a:lnTo>
                    <a:pt x="1163617" y="356690"/>
                  </a:lnTo>
                  <a:lnTo>
                    <a:pt x="1129805" y="327007"/>
                  </a:lnTo>
                  <a:lnTo>
                    <a:pt x="1095030" y="298425"/>
                  </a:lnTo>
                  <a:lnTo>
                    <a:pt x="1059317" y="270971"/>
                  </a:lnTo>
                  <a:lnTo>
                    <a:pt x="1022694" y="244672"/>
                  </a:lnTo>
                  <a:lnTo>
                    <a:pt x="985189" y="219556"/>
                  </a:lnTo>
                  <a:lnTo>
                    <a:pt x="946829" y="195651"/>
                  </a:lnTo>
                  <a:lnTo>
                    <a:pt x="907641" y="172982"/>
                  </a:lnTo>
                  <a:lnTo>
                    <a:pt x="867653" y="151579"/>
                  </a:lnTo>
                  <a:lnTo>
                    <a:pt x="826891" y="131467"/>
                  </a:lnTo>
                  <a:lnTo>
                    <a:pt x="785384" y="112674"/>
                  </a:lnTo>
                  <a:lnTo>
                    <a:pt x="743158" y="95228"/>
                  </a:lnTo>
                  <a:lnTo>
                    <a:pt x="700240" y="79156"/>
                  </a:lnTo>
                  <a:lnTo>
                    <a:pt x="656659" y="64485"/>
                  </a:lnTo>
                  <a:lnTo>
                    <a:pt x="612441" y="51242"/>
                  </a:lnTo>
                  <a:lnTo>
                    <a:pt x="567613" y="39455"/>
                  </a:lnTo>
                  <a:lnTo>
                    <a:pt x="522204" y="29151"/>
                  </a:lnTo>
                  <a:lnTo>
                    <a:pt x="476240" y="20357"/>
                  </a:lnTo>
                  <a:lnTo>
                    <a:pt x="429748" y="13101"/>
                  </a:lnTo>
                  <a:lnTo>
                    <a:pt x="382756" y="7410"/>
                  </a:lnTo>
                  <a:lnTo>
                    <a:pt x="335291" y="3311"/>
                  </a:lnTo>
                  <a:lnTo>
                    <a:pt x="287380" y="832"/>
                  </a:lnTo>
                  <a:lnTo>
                    <a:pt x="239052" y="0"/>
                  </a:lnTo>
                  <a:close/>
                </a:path>
              </a:pathLst>
            </a:custGeom>
            <a:solidFill>
              <a:srgbClr val="9BD3CA"/>
            </a:solidFill>
          </p:spPr>
          <p:txBody>
            <a:bodyPr wrap="square" lIns="0" tIns="0" rIns="0" bIns="0" rtlCol="0"/>
            <a:lstStyle/>
            <a:p>
              <a:endParaRPr/>
            </a:p>
          </p:txBody>
        </p:sp>
        <p:sp>
          <p:nvSpPr>
            <p:cNvPr id="49" name="object 49"/>
            <p:cNvSpPr/>
            <p:nvPr/>
          </p:nvSpPr>
          <p:spPr>
            <a:xfrm>
              <a:off x="1723128" y="3551968"/>
              <a:ext cx="1616075" cy="2753360"/>
            </a:xfrm>
            <a:custGeom>
              <a:avLst/>
              <a:gdLst/>
              <a:ahLst/>
              <a:cxnLst/>
              <a:rect l="l" t="t" r="r" b="b"/>
              <a:pathLst>
                <a:path w="1616075" h="2753360">
                  <a:moveTo>
                    <a:pt x="239052" y="1376679"/>
                  </a:moveTo>
                  <a:lnTo>
                    <a:pt x="239052" y="0"/>
                  </a:lnTo>
                  <a:lnTo>
                    <a:pt x="287380" y="832"/>
                  </a:lnTo>
                  <a:lnTo>
                    <a:pt x="335291" y="3311"/>
                  </a:lnTo>
                  <a:lnTo>
                    <a:pt x="382756" y="7410"/>
                  </a:lnTo>
                  <a:lnTo>
                    <a:pt x="429748" y="13101"/>
                  </a:lnTo>
                  <a:lnTo>
                    <a:pt x="476240" y="20357"/>
                  </a:lnTo>
                  <a:lnTo>
                    <a:pt x="522204" y="29151"/>
                  </a:lnTo>
                  <a:lnTo>
                    <a:pt x="567613" y="39455"/>
                  </a:lnTo>
                  <a:lnTo>
                    <a:pt x="612441" y="51242"/>
                  </a:lnTo>
                  <a:lnTo>
                    <a:pt x="656659" y="64485"/>
                  </a:lnTo>
                  <a:lnTo>
                    <a:pt x="700240" y="79156"/>
                  </a:lnTo>
                  <a:lnTo>
                    <a:pt x="743158" y="95228"/>
                  </a:lnTo>
                  <a:lnTo>
                    <a:pt x="785384" y="112674"/>
                  </a:lnTo>
                  <a:lnTo>
                    <a:pt x="826891" y="131467"/>
                  </a:lnTo>
                  <a:lnTo>
                    <a:pt x="867653" y="151579"/>
                  </a:lnTo>
                  <a:lnTo>
                    <a:pt x="907641" y="172982"/>
                  </a:lnTo>
                  <a:lnTo>
                    <a:pt x="946829" y="195651"/>
                  </a:lnTo>
                  <a:lnTo>
                    <a:pt x="985189" y="219556"/>
                  </a:lnTo>
                  <a:lnTo>
                    <a:pt x="1022694" y="244672"/>
                  </a:lnTo>
                  <a:lnTo>
                    <a:pt x="1059317" y="270971"/>
                  </a:lnTo>
                  <a:lnTo>
                    <a:pt x="1095030" y="298425"/>
                  </a:lnTo>
                  <a:lnTo>
                    <a:pt x="1129805" y="327007"/>
                  </a:lnTo>
                  <a:lnTo>
                    <a:pt x="1163617" y="356690"/>
                  </a:lnTo>
                  <a:lnTo>
                    <a:pt x="1196437" y="387446"/>
                  </a:lnTo>
                  <a:lnTo>
                    <a:pt x="1228238" y="419249"/>
                  </a:lnTo>
                  <a:lnTo>
                    <a:pt x="1258993" y="452070"/>
                  </a:lnTo>
                  <a:lnTo>
                    <a:pt x="1288675" y="485883"/>
                  </a:lnTo>
                  <a:lnTo>
                    <a:pt x="1317256" y="520661"/>
                  </a:lnTo>
                  <a:lnTo>
                    <a:pt x="1344709" y="556375"/>
                  </a:lnTo>
                  <a:lnTo>
                    <a:pt x="1371006" y="593000"/>
                  </a:lnTo>
                  <a:lnTo>
                    <a:pt x="1396121" y="630506"/>
                  </a:lnTo>
                  <a:lnTo>
                    <a:pt x="1420025" y="668868"/>
                  </a:lnTo>
                  <a:lnTo>
                    <a:pt x="1442693" y="708058"/>
                  </a:lnTo>
                  <a:lnTo>
                    <a:pt x="1464095" y="748048"/>
                  </a:lnTo>
                  <a:lnTo>
                    <a:pt x="1484206" y="788812"/>
                  </a:lnTo>
                  <a:lnTo>
                    <a:pt x="1502998" y="830321"/>
                  </a:lnTo>
                  <a:lnTo>
                    <a:pt x="1520444" y="872549"/>
                  </a:lnTo>
                  <a:lnTo>
                    <a:pt x="1536515" y="915468"/>
                  </a:lnTo>
                  <a:lnTo>
                    <a:pt x="1551186" y="959052"/>
                  </a:lnTo>
                  <a:lnTo>
                    <a:pt x="1564428" y="1003272"/>
                  </a:lnTo>
                  <a:lnTo>
                    <a:pt x="1576214" y="1048102"/>
                  </a:lnTo>
                  <a:lnTo>
                    <a:pt x="1586518" y="1093513"/>
                  </a:lnTo>
                  <a:lnTo>
                    <a:pt x="1595311" y="1139480"/>
                  </a:lnTo>
                  <a:lnTo>
                    <a:pt x="1602567" y="1185974"/>
                  </a:lnTo>
                  <a:lnTo>
                    <a:pt x="1608258" y="1232968"/>
                  </a:lnTo>
                  <a:lnTo>
                    <a:pt x="1612356" y="1280435"/>
                  </a:lnTo>
                  <a:lnTo>
                    <a:pt x="1614836" y="1328348"/>
                  </a:lnTo>
                  <a:lnTo>
                    <a:pt x="1615668" y="1376679"/>
                  </a:lnTo>
                  <a:lnTo>
                    <a:pt x="1614836" y="1425011"/>
                  </a:lnTo>
                  <a:lnTo>
                    <a:pt x="1612356" y="1472924"/>
                  </a:lnTo>
                  <a:lnTo>
                    <a:pt x="1608258" y="1520391"/>
                  </a:lnTo>
                  <a:lnTo>
                    <a:pt x="1602567" y="1567385"/>
                  </a:lnTo>
                  <a:lnTo>
                    <a:pt x="1595311" y="1613879"/>
                  </a:lnTo>
                  <a:lnTo>
                    <a:pt x="1586518" y="1659846"/>
                  </a:lnTo>
                  <a:lnTo>
                    <a:pt x="1576214" y="1705257"/>
                  </a:lnTo>
                  <a:lnTo>
                    <a:pt x="1564428" y="1750087"/>
                  </a:lnTo>
                  <a:lnTo>
                    <a:pt x="1551186" y="1794307"/>
                  </a:lnTo>
                  <a:lnTo>
                    <a:pt x="1536515" y="1837891"/>
                  </a:lnTo>
                  <a:lnTo>
                    <a:pt x="1520444" y="1880810"/>
                  </a:lnTo>
                  <a:lnTo>
                    <a:pt x="1502998" y="1923038"/>
                  </a:lnTo>
                  <a:lnTo>
                    <a:pt x="1484206" y="1964547"/>
                  </a:lnTo>
                  <a:lnTo>
                    <a:pt x="1464095" y="2005311"/>
                  </a:lnTo>
                  <a:lnTo>
                    <a:pt x="1442693" y="2045301"/>
                  </a:lnTo>
                  <a:lnTo>
                    <a:pt x="1420025" y="2084491"/>
                  </a:lnTo>
                  <a:lnTo>
                    <a:pt x="1396121" y="2122853"/>
                  </a:lnTo>
                  <a:lnTo>
                    <a:pt x="1371006" y="2160359"/>
                  </a:lnTo>
                  <a:lnTo>
                    <a:pt x="1344709" y="2196984"/>
                  </a:lnTo>
                  <a:lnTo>
                    <a:pt x="1317256" y="2232698"/>
                  </a:lnTo>
                  <a:lnTo>
                    <a:pt x="1288675" y="2267476"/>
                  </a:lnTo>
                  <a:lnTo>
                    <a:pt x="1258993" y="2301289"/>
                  </a:lnTo>
                  <a:lnTo>
                    <a:pt x="1228238" y="2334110"/>
                  </a:lnTo>
                  <a:lnTo>
                    <a:pt x="1196437" y="2365913"/>
                  </a:lnTo>
                  <a:lnTo>
                    <a:pt x="1163617" y="2396669"/>
                  </a:lnTo>
                  <a:lnTo>
                    <a:pt x="1129805" y="2426352"/>
                  </a:lnTo>
                  <a:lnTo>
                    <a:pt x="1095030" y="2454934"/>
                  </a:lnTo>
                  <a:lnTo>
                    <a:pt x="1059317" y="2482388"/>
                  </a:lnTo>
                  <a:lnTo>
                    <a:pt x="1022694" y="2508687"/>
                  </a:lnTo>
                  <a:lnTo>
                    <a:pt x="985189" y="2533803"/>
                  </a:lnTo>
                  <a:lnTo>
                    <a:pt x="946829" y="2557708"/>
                  </a:lnTo>
                  <a:lnTo>
                    <a:pt x="907641" y="2580377"/>
                  </a:lnTo>
                  <a:lnTo>
                    <a:pt x="867653" y="2601780"/>
                  </a:lnTo>
                  <a:lnTo>
                    <a:pt x="826891" y="2621892"/>
                  </a:lnTo>
                  <a:lnTo>
                    <a:pt x="785384" y="2640685"/>
                  </a:lnTo>
                  <a:lnTo>
                    <a:pt x="743158" y="2658131"/>
                  </a:lnTo>
                  <a:lnTo>
                    <a:pt x="700240" y="2674203"/>
                  </a:lnTo>
                  <a:lnTo>
                    <a:pt x="656659" y="2688874"/>
                  </a:lnTo>
                  <a:lnTo>
                    <a:pt x="612441" y="2702117"/>
                  </a:lnTo>
                  <a:lnTo>
                    <a:pt x="567613" y="2713904"/>
                  </a:lnTo>
                  <a:lnTo>
                    <a:pt x="522204" y="2724208"/>
                  </a:lnTo>
                  <a:lnTo>
                    <a:pt x="476240" y="2733002"/>
                  </a:lnTo>
                  <a:lnTo>
                    <a:pt x="429748" y="2740258"/>
                  </a:lnTo>
                  <a:lnTo>
                    <a:pt x="382756" y="2745949"/>
                  </a:lnTo>
                  <a:lnTo>
                    <a:pt x="335291" y="2750048"/>
                  </a:lnTo>
                  <a:lnTo>
                    <a:pt x="287380" y="2752527"/>
                  </a:lnTo>
                  <a:lnTo>
                    <a:pt x="239052" y="2753360"/>
                  </a:lnTo>
                  <a:lnTo>
                    <a:pt x="187781" y="2752706"/>
                  </a:lnTo>
                  <a:lnTo>
                    <a:pt x="141368" y="2750561"/>
                  </a:lnTo>
                  <a:lnTo>
                    <a:pt x="96686" y="2746652"/>
                  </a:lnTo>
                  <a:lnTo>
                    <a:pt x="50606" y="2740704"/>
                  </a:lnTo>
                  <a:lnTo>
                    <a:pt x="0" y="2732443"/>
                  </a:lnTo>
                  <a:lnTo>
                    <a:pt x="239052" y="1376679"/>
                  </a:lnTo>
                  <a:close/>
                </a:path>
              </a:pathLst>
            </a:custGeom>
            <a:ln w="6350">
              <a:solidFill>
                <a:srgbClr val="FFFFFF"/>
              </a:solidFill>
            </a:ln>
          </p:spPr>
          <p:txBody>
            <a:bodyPr wrap="square" lIns="0" tIns="0" rIns="0" bIns="0" rtlCol="0"/>
            <a:lstStyle/>
            <a:p>
              <a:endParaRPr/>
            </a:p>
          </p:txBody>
        </p:sp>
      </p:grpSp>
      <p:sp>
        <p:nvSpPr>
          <p:cNvPr id="50" name="object 50"/>
          <p:cNvSpPr txBox="1"/>
          <p:nvPr/>
        </p:nvSpPr>
        <p:spPr>
          <a:xfrm>
            <a:off x="2964500" y="4906704"/>
            <a:ext cx="226695" cy="147320"/>
          </a:xfrm>
          <a:prstGeom prst="rect">
            <a:avLst/>
          </a:prstGeom>
        </p:spPr>
        <p:txBody>
          <a:bodyPr vert="horz" wrap="square" lIns="0" tIns="12700" rIns="0" bIns="0" rtlCol="0">
            <a:spAutoFit/>
          </a:bodyPr>
          <a:lstStyle/>
          <a:p>
            <a:pPr marL="12700" rtl="0">
              <a:lnSpc>
                <a:spcPct val="100000"/>
              </a:lnSpc>
              <a:spcBef>
                <a:spcPts val="100"/>
              </a:spcBef>
            </a:pPr>
            <a:r>
              <a:rPr lang="uk" sz="800" b="0" i="0" u="none" spc="-25" baseline="0">
                <a:solidFill>
                  <a:srgbClr val="2D2525"/>
                </a:solidFill>
                <a:latin typeface="Arial"/>
                <a:cs typeface="Arial"/>
              </a:rPr>
              <a:t>53%</a:t>
            </a:r>
            <a:endParaRPr sz="800">
              <a:latin typeface="Arial"/>
              <a:cs typeface="Arial"/>
            </a:endParaRPr>
          </a:p>
        </p:txBody>
      </p:sp>
      <p:sp>
        <p:nvSpPr>
          <p:cNvPr id="51" name="object 51"/>
          <p:cNvSpPr txBox="1"/>
          <p:nvPr/>
        </p:nvSpPr>
        <p:spPr>
          <a:xfrm>
            <a:off x="757036" y="5059206"/>
            <a:ext cx="225425" cy="147320"/>
          </a:xfrm>
          <a:prstGeom prst="rect">
            <a:avLst/>
          </a:prstGeom>
        </p:spPr>
        <p:txBody>
          <a:bodyPr vert="horz" wrap="square" lIns="0" tIns="12700" rIns="0" bIns="0" rtlCol="0">
            <a:spAutoFit/>
          </a:bodyPr>
          <a:lstStyle/>
          <a:p>
            <a:pPr marL="12700" rtl="0">
              <a:lnSpc>
                <a:spcPct val="100000"/>
              </a:lnSpc>
              <a:spcBef>
                <a:spcPts val="100"/>
              </a:spcBef>
            </a:pPr>
            <a:r>
              <a:rPr lang="uk" sz="800" b="0" i="0" u="none" spc="-25" baseline="0">
                <a:solidFill>
                  <a:srgbClr val="2D2525"/>
                </a:solidFill>
                <a:latin typeface="Arial"/>
                <a:cs typeface="Arial"/>
              </a:rPr>
              <a:t>35%</a:t>
            </a:r>
            <a:endParaRPr sz="800">
              <a:latin typeface="Arial"/>
              <a:cs typeface="Arial"/>
            </a:endParaRPr>
          </a:p>
        </p:txBody>
      </p:sp>
      <p:sp>
        <p:nvSpPr>
          <p:cNvPr id="52" name="object 52"/>
          <p:cNvSpPr txBox="1"/>
          <p:nvPr/>
        </p:nvSpPr>
        <p:spPr>
          <a:xfrm>
            <a:off x="1314008" y="3811761"/>
            <a:ext cx="174625" cy="147320"/>
          </a:xfrm>
          <a:prstGeom prst="rect">
            <a:avLst/>
          </a:prstGeom>
        </p:spPr>
        <p:txBody>
          <a:bodyPr vert="horz" wrap="square" lIns="0" tIns="12700" rIns="0" bIns="0" rtlCol="0">
            <a:spAutoFit/>
          </a:bodyPr>
          <a:lstStyle/>
          <a:p>
            <a:pPr marL="12700" rtl="0">
              <a:lnSpc>
                <a:spcPct val="100000"/>
              </a:lnSpc>
              <a:spcBef>
                <a:spcPts val="100"/>
              </a:spcBef>
            </a:pPr>
            <a:r>
              <a:rPr lang="uk" sz="800" b="0" i="0" u="none" spc="-25" baseline="0">
                <a:solidFill>
                  <a:srgbClr val="2D2525"/>
                </a:solidFill>
                <a:latin typeface="Arial"/>
                <a:cs typeface="Arial"/>
              </a:rPr>
              <a:t>9%</a:t>
            </a:r>
            <a:endParaRPr sz="800">
              <a:latin typeface="Arial"/>
              <a:cs typeface="Arial"/>
            </a:endParaRPr>
          </a:p>
        </p:txBody>
      </p:sp>
      <p:sp>
        <p:nvSpPr>
          <p:cNvPr id="53" name="object 53"/>
          <p:cNvSpPr txBox="1"/>
          <p:nvPr/>
        </p:nvSpPr>
        <p:spPr>
          <a:xfrm>
            <a:off x="1771207" y="3670334"/>
            <a:ext cx="167640" cy="147320"/>
          </a:xfrm>
          <a:prstGeom prst="rect">
            <a:avLst/>
          </a:prstGeom>
        </p:spPr>
        <p:txBody>
          <a:bodyPr vert="horz" wrap="square" lIns="0" tIns="12700" rIns="0" bIns="0" rtlCol="0">
            <a:spAutoFit/>
          </a:bodyPr>
          <a:lstStyle/>
          <a:p>
            <a:pPr marL="12700" rtl="0">
              <a:lnSpc>
                <a:spcPct val="100000"/>
              </a:lnSpc>
              <a:spcBef>
                <a:spcPts val="100"/>
              </a:spcBef>
            </a:pPr>
            <a:r>
              <a:rPr lang="uk" sz="800" b="0" i="0" u="none" spc="-25" baseline="0">
                <a:solidFill>
                  <a:srgbClr val="2D2525"/>
                </a:solidFill>
                <a:latin typeface="Arial"/>
                <a:cs typeface="Arial"/>
              </a:rPr>
              <a:t>3%</a:t>
            </a:r>
            <a:endParaRPr sz="800">
              <a:latin typeface="Arial"/>
              <a:cs typeface="Arial"/>
            </a:endParaRPr>
          </a:p>
        </p:txBody>
      </p:sp>
      <p:sp>
        <p:nvSpPr>
          <p:cNvPr id="54" name="object 54"/>
          <p:cNvSpPr txBox="1"/>
          <p:nvPr/>
        </p:nvSpPr>
        <p:spPr>
          <a:xfrm>
            <a:off x="4346666" y="4643662"/>
            <a:ext cx="207645" cy="147320"/>
          </a:xfrm>
          <a:prstGeom prst="rect">
            <a:avLst/>
          </a:prstGeom>
        </p:spPr>
        <p:txBody>
          <a:bodyPr vert="horz" wrap="square" lIns="0" tIns="12700" rIns="0" bIns="0" rtlCol="0">
            <a:spAutoFit/>
          </a:bodyPr>
          <a:lstStyle/>
          <a:p>
            <a:pPr marL="12700" rtl="0">
              <a:lnSpc>
                <a:spcPct val="100000"/>
              </a:lnSpc>
              <a:spcBef>
                <a:spcPts val="100"/>
              </a:spcBef>
            </a:pPr>
            <a:r>
              <a:rPr lang="uk" sz="800" b="0" i="0" u="none" spc="-25" baseline="0">
                <a:solidFill>
                  <a:srgbClr val="2D2525"/>
                </a:solidFill>
                <a:latin typeface="Arial"/>
                <a:cs typeface="Arial"/>
              </a:rPr>
              <a:t>329</a:t>
            </a:r>
            <a:endParaRPr sz="800">
              <a:latin typeface="Arial"/>
              <a:cs typeface="Arial"/>
            </a:endParaRPr>
          </a:p>
        </p:txBody>
      </p:sp>
      <p:sp>
        <p:nvSpPr>
          <p:cNvPr id="55" name="object 55"/>
          <p:cNvSpPr txBox="1"/>
          <p:nvPr/>
        </p:nvSpPr>
        <p:spPr>
          <a:xfrm>
            <a:off x="5297642" y="3717883"/>
            <a:ext cx="198755" cy="147320"/>
          </a:xfrm>
          <a:prstGeom prst="rect">
            <a:avLst/>
          </a:prstGeom>
        </p:spPr>
        <p:txBody>
          <a:bodyPr vert="horz" wrap="square" lIns="0" tIns="12700" rIns="0" bIns="0" rtlCol="0">
            <a:spAutoFit/>
          </a:bodyPr>
          <a:lstStyle/>
          <a:p>
            <a:pPr marL="12700" rtl="0">
              <a:lnSpc>
                <a:spcPct val="100000"/>
              </a:lnSpc>
              <a:spcBef>
                <a:spcPts val="100"/>
              </a:spcBef>
            </a:pPr>
            <a:r>
              <a:rPr lang="uk" sz="800" b="0" i="0" u="none" spc="-25" baseline="0">
                <a:solidFill>
                  <a:srgbClr val="2D2525"/>
                </a:solidFill>
                <a:latin typeface="Arial"/>
                <a:cs typeface="Arial"/>
              </a:rPr>
              <a:t>527</a:t>
            </a:r>
            <a:endParaRPr sz="800">
              <a:latin typeface="Arial"/>
              <a:cs typeface="Arial"/>
            </a:endParaRPr>
          </a:p>
        </p:txBody>
      </p:sp>
      <p:sp>
        <p:nvSpPr>
          <p:cNvPr id="56" name="object 56"/>
          <p:cNvSpPr txBox="1"/>
          <p:nvPr/>
        </p:nvSpPr>
        <p:spPr>
          <a:xfrm>
            <a:off x="7135750" y="5306681"/>
            <a:ext cx="3083560" cy="1700466"/>
          </a:xfrm>
          <a:prstGeom prst="rect">
            <a:avLst/>
          </a:prstGeom>
        </p:spPr>
        <p:txBody>
          <a:bodyPr vert="horz" wrap="square" lIns="0" tIns="12700" rIns="0" bIns="0" rtlCol="0">
            <a:spAutoFit/>
          </a:bodyPr>
          <a:lstStyle/>
          <a:p>
            <a:pPr marL="12700" rtl="0">
              <a:lnSpc>
                <a:spcPct val="100000"/>
              </a:lnSpc>
              <a:spcBef>
                <a:spcPts val="100"/>
              </a:spcBef>
            </a:pPr>
            <a:r>
              <a:rPr lang="uk" sz="1300" b="0" i="0" u="none" baseline="0" dirty="0">
                <a:solidFill>
                  <a:srgbClr val="2D2525"/>
                </a:solidFill>
                <a:latin typeface="Arial Black"/>
                <a:cs typeface="Arial Black"/>
              </a:rPr>
              <a:t>Вторсировина</a:t>
            </a:r>
            <a:endParaRPr sz="1300" dirty="0">
              <a:latin typeface="Arial Black"/>
              <a:cs typeface="Arial Black"/>
            </a:endParaRPr>
          </a:p>
          <a:p>
            <a:pPr marL="12700" marR="5080" rtl="0">
              <a:lnSpc>
                <a:spcPct val="100000"/>
              </a:lnSpc>
              <a:spcBef>
                <a:spcPts val="790"/>
              </a:spcBef>
            </a:pPr>
            <a:r>
              <a:rPr lang="uk" sz="1000" spc="10" dirty="0">
                <a:solidFill>
                  <a:srgbClr val="2D2525"/>
                </a:solidFill>
                <a:latin typeface="Arial"/>
                <a:cs typeface="Arial"/>
              </a:rPr>
              <a:t>Для оцінки придатності до переробки ми використовуємо наші внутрішні рекомендацій компанії «Оріфлейм» щодо проектування з урахуванням вторинної переробки. У 2024 році 73% нашої первинної упаковки можна було переробити у місцях, де є підприємства з утилізації відходів. До </a:t>
            </a:r>
            <a:r>
              <a:rPr lang="uk" sz="1000" b="0" i="0" u="none" spc="-35" baseline="0" dirty="0">
                <a:solidFill>
                  <a:srgbClr val="2D2525"/>
                </a:solidFill>
                <a:latin typeface="Arial"/>
                <a:cs typeface="Arial"/>
              </a:rPr>
              <a:t>2030 року ми прагнемо досягти 100% перероблюваної, багаторазової або повторно використовуваної упаковки продукції.</a:t>
            </a:r>
            <a:endParaRPr sz="1000" dirty="0">
              <a:latin typeface="Arial"/>
              <a:cs typeface="Arial"/>
            </a:endParaRPr>
          </a:p>
        </p:txBody>
      </p:sp>
      <p:sp>
        <p:nvSpPr>
          <p:cNvPr id="57" name="object 57"/>
          <p:cNvSpPr txBox="1"/>
          <p:nvPr/>
        </p:nvSpPr>
        <p:spPr>
          <a:xfrm>
            <a:off x="6257968" y="3504941"/>
            <a:ext cx="198120" cy="147320"/>
          </a:xfrm>
          <a:prstGeom prst="rect">
            <a:avLst/>
          </a:prstGeom>
        </p:spPr>
        <p:txBody>
          <a:bodyPr vert="horz" wrap="square" lIns="0" tIns="12700" rIns="0" bIns="0" rtlCol="0">
            <a:spAutoFit/>
          </a:bodyPr>
          <a:lstStyle/>
          <a:p>
            <a:pPr marL="12700" rtl="0">
              <a:lnSpc>
                <a:spcPct val="100000"/>
              </a:lnSpc>
              <a:spcBef>
                <a:spcPts val="100"/>
              </a:spcBef>
            </a:pPr>
            <a:r>
              <a:rPr lang="uk" sz="800" b="0" i="0" u="none" spc="-25" baseline="0" dirty="0">
                <a:solidFill>
                  <a:srgbClr val="2D2525"/>
                </a:solidFill>
                <a:latin typeface="Arial"/>
                <a:cs typeface="Arial"/>
              </a:rPr>
              <a:t>575</a:t>
            </a:r>
            <a:endParaRPr sz="800" dirty="0">
              <a:latin typeface="Arial"/>
              <a:cs typeface="Arial"/>
            </a:endParaRPr>
          </a:p>
        </p:txBody>
      </p:sp>
      <p:sp>
        <p:nvSpPr>
          <p:cNvPr id="58" name="object 58"/>
          <p:cNvSpPr/>
          <p:nvPr/>
        </p:nvSpPr>
        <p:spPr>
          <a:xfrm>
            <a:off x="879182" y="6730580"/>
            <a:ext cx="75565" cy="75565"/>
          </a:xfrm>
          <a:custGeom>
            <a:avLst/>
            <a:gdLst/>
            <a:ahLst/>
            <a:cxnLst/>
            <a:rect l="l" t="t" r="r" b="b"/>
            <a:pathLst>
              <a:path w="75565" h="75565">
                <a:moveTo>
                  <a:pt x="75171" y="0"/>
                </a:moveTo>
                <a:lnTo>
                  <a:pt x="0" y="0"/>
                </a:lnTo>
                <a:lnTo>
                  <a:pt x="0" y="75171"/>
                </a:lnTo>
                <a:lnTo>
                  <a:pt x="75171" y="75171"/>
                </a:lnTo>
                <a:lnTo>
                  <a:pt x="75171" y="0"/>
                </a:lnTo>
                <a:close/>
              </a:path>
            </a:pathLst>
          </a:custGeom>
          <a:solidFill>
            <a:srgbClr val="9BD3CA"/>
          </a:solidFill>
        </p:spPr>
        <p:txBody>
          <a:bodyPr wrap="square" lIns="0" tIns="0" rIns="0" bIns="0" rtlCol="0"/>
          <a:lstStyle/>
          <a:p>
            <a:endParaRPr/>
          </a:p>
        </p:txBody>
      </p:sp>
      <p:sp>
        <p:nvSpPr>
          <p:cNvPr id="59" name="object 59"/>
          <p:cNvSpPr/>
          <p:nvPr/>
        </p:nvSpPr>
        <p:spPr>
          <a:xfrm>
            <a:off x="1402575" y="6731101"/>
            <a:ext cx="75565" cy="75565"/>
          </a:xfrm>
          <a:custGeom>
            <a:avLst/>
            <a:gdLst/>
            <a:ahLst/>
            <a:cxnLst/>
            <a:rect l="l" t="t" r="r" b="b"/>
            <a:pathLst>
              <a:path w="75565" h="75565">
                <a:moveTo>
                  <a:pt x="75171" y="0"/>
                </a:moveTo>
                <a:lnTo>
                  <a:pt x="0" y="0"/>
                </a:lnTo>
                <a:lnTo>
                  <a:pt x="0" y="75171"/>
                </a:lnTo>
                <a:lnTo>
                  <a:pt x="75171" y="75171"/>
                </a:lnTo>
                <a:lnTo>
                  <a:pt x="75171" y="0"/>
                </a:lnTo>
                <a:close/>
              </a:path>
            </a:pathLst>
          </a:custGeom>
          <a:solidFill>
            <a:srgbClr val="00BAB4"/>
          </a:solidFill>
        </p:spPr>
        <p:txBody>
          <a:bodyPr wrap="square" lIns="0" tIns="0" rIns="0" bIns="0" rtlCol="0"/>
          <a:lstStyle/>
          <a:p>
            <a:endParaRPr/>
          </a:p>
        </p:txBody>
      </p:sp>
      <p:sp>
        <p:nvSpPr>
          <p:cNvPr id="60" name="object 60"/>
          <p:cNvSpPr/>
          <p:nvPr/>
        </p:nvSpPr>
        <p:spPr>
          <a:xfrm>
            <a:off x="0" y="835355"/>
            <a:ext cx="10692130" cy="0"/>
          </a:xfrm>
          <a:custGeom>
            <a:avLst/>
            <a:gdLst/>
            <a:ahLst/>
            <a:cxnLst/>
            <a:rect l="l" t="t" r="r" b="b"/>
            <a:pathLst>
              <a:path w="10692130">
                <a:moveTo>
                  <a:pt x="0" y="0"/>
                </a:moveTo>
                <a:lnTo>
                  <a:pt x="10692003" y="0"/>
                </a:lnTo>
              </a:path>
            </a:pathLst>
          </a:custGeom>
          <a:ln w="3175">
            <a:solidFill>
              <a:srgbClr val="000000"/>
            </a:solidFill>
          </a:ln>
        </p:spPr>
        <p:txBody>
          <a:bodyPr wrap="square" lIns="0" tIns="0" rIns="0" bIns="0" rtlCol="0"/>
          <a:lstStyle/>
          <a:p>
            <a:endParaRPr/>
          </a:p>
        </p:txBody>
      </p:sp>
      <p:sp>
        <p:nvSpPr>
          <p:cNvPr id="61" name="object 61"/>
          <p:cNvSpPr/>
          <p:nvPr/>
        </p:nvSpPr>
        <p:spPr>
          <a:xfrm>
            <a:off x="0" y="453199"/>
            <a:ext cx="10692130" cy="0"/>
          </a:xfrm>
          <a:custGeom>
            <a:avLst/>
            <a:gdLst/>
            <a:ahLst/>
            <a:cxnLst/>
            <a:rect l="l" t="t" r="r" b="b"/>
            <a:pathLst>
              <a:path w="10692130">
                <a:moveTo>
                  <a:pt x="10692003" y="0"/>
                </a:moveTo>
                <a:lnTo>
                  <a:pt x="0" y="0"/>
                </a:lnTo>
              </a:path>
            </a:pathLst>
          </a:custGeom>
          <a:ln w="3175">
            <a:solidFill>
              <a:srgbClr val="000000"/>
            </a:solidFill>
          </a:ln>
        </p:spPr>
        <p:txBody>
          <a:bodyPr wrap="square" lIns="0" tIns="0" rIns="0" bIns="0" rtlCol="0"/>
          <a:lstStyle/>
          <a:p>
            <a:endParaRPr/>
          </a:p>
        </p:txBody>
      </p:sp>
      <p:sp>
        <p:nvSpPr>
          <p:cNvPr id="77" name="object 77"/>
          <p:cNvSpPr txBox="1">
            <a:spLocks noGrp="1"/>
          </p:cNvSpPr>
          <p:nvPr>
            <p:ph type="sldNum" sz="quarter" idx="7"/>
          </p:nvPr>
        </p:nvSpPr>
        <p:spPr>
          <a:prstGeom prst="rect">
            <a:avLst/>
          </a:prstGeom>
        </p:spPr>
        <p:txBody>
          <a:bodyPr vert="horz" wrap="square" lIns="0" tIns="19685" rIns="0" bIns="0" rtlCol="0">
            <a:spAutoFit/>
          </a:bodyPr>
          <a:lstStyle/>
          <a:p>
            <a:pPr marL="39370" algn="l" rtl="0">
              <a:lnSpc>
                <a:spcPct val="100000"/>
              </a:lnSpc>
              <a:spcBef>
                <a:spcPts val="155"/>
              </a:spcBef>
            </a:pPr>
            <a:r>
              <a:rPr lang="uk" b="0" i="0" u="none" spc="-25" baseline="0"/>
              <a:t>55</a:t>
            </a:r>
          </a:p>
        </p:txBody>
      </p:sp>
      <p:sp>
        <p:nvSpPr>
          <p:cNvPr id="64" name="object 69"/>
          <p:cNvSpPr txBox="1">
            <a:spLocks noGrp="1"/>
          </p:cNvSpPr>
          <p:nvPr>
            <p:ph type="ftr" sz="quarter" idx="5"/>
          </p:nvPr>
        </p:nvSpPr>
        <p:spPr>
          <a:xfrm>
            <a:off x="419246" y="7204929"/>
            <a:ext cx="4836761" cy="160300"/>
          </a:xfrm>
          <a:prstGeom prst="rect">
            <a:avLst/>
          </a:prstGeom>
        </p:spPr>
        <p:txBody>
          <a:bodyPr vert="horz" wrap="square" lIns="0" tIns="21590" rIns="0" bIns="0" rtlCol="0">
            <a:spAutoFit/>
          </a:bodyPr>
          <a:lstStyle/>
          <a:p>
            <a:pPr marL="12700" algn="l" rtl="0">
              <a:lnSpc>
                <a:spcPct val="100000"/>
              </a:lnSpc>
              <a:spcBef>
                <a:spcPts val="170"/>
              </a:spcBef>
            </a:pPr>
            <a:r>
              <a:rPr lang="uk" b="0" i="0" u="none" spc="-5" baseline="0" dirty="0"/>
              <a:t>Звіт про сталий розвиток за 2024 рік </a:t>
            </a:r>
            <a:r>
              <a:rPr lang="uk" b="0" i="0" u="none" spc="175" baseline="0" dirty="0">
                <a:latin typeface="Arial"/>
                <a:cs typeface="Arial"/>
              </a:rPr>
              <a:t>|</a:t>
            </a:r>
            <a:r>
              <a:rPr lang="uk" b="0" i="0" u="none" spc="45" baseline="0" dirty="0">
                <a:latin typeface="Arial"/>
                <a:cs typeface="Arial"/>
              </a:rPr>
              <a:t> </a:t>
            </a:r>
            <a:r>
              <a:rPr lang="en-US" dirty="0" err="1">
                <a:latin typeface="Arial"/>
                <a:cs typeface="Arial"/>
              </a:rPr>
              <a:t>Oriflame</a:t>
            </a:r>
            <a:r>
              <a:rPr lang="en-US" spc="45" dirty="0">
                <a:latin typeface="Arial"/>
                <a:cs typeface="Arial"/>
              </a:rPr>
              <a:t> </a:t>
            </a:r>
            <a:r>
              <a:rPr lang="en-US" spc="-10" dirty="0">
                <a:latin typeface="Arial"/>
                <a:cs typeface="Arial"/>
              </a:rPr>
              <a:t>Cosmetics</a:t>
            </a:r>
            <a:endParaRPr lang="uk" b="0" i="0" u="none" spc="-10" baseline="0" dirty="0">
              <a:latin typeface="Arial"/>
              <a:cs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829551"/>
            <a:ext cx="10692130" cy="6720840"/>
            <a:chOff x="0" y="829551"/>
            <a:chExt cx="10692130" cy="6720840"/>
          </a:xfrm>
        </p:grpSpPr>
        <p:pic>
          <p:nvPicPr>
            <p:cNvPr id="3" name="object 3"/>
            <p:cNvPicPr/>
            <p:nvPr/>
          </p:nvPicPr>
          <p:blipFill>
            <a:blip r:embed="rId2" cstate="print"/>
            <a:stretch>
              <a:fillRect/>
            </a:stretch>
          </p:blipFill>
          <p:spPr>
            <a:xfrm>
              <a:off x="7152005" y="829551"/>
              <a:ext cx="3539998" cy="6720484"/>
            </a:xfrm>
            <a:prstGeom prst="rect">
              <a:avLst/>
            </a:prstGeom>
          </p:spPr>
        </p:pic>
        <p:sp>
          <p:nvSpPr>
            <p:cNvPr id="4" name="object 4"/>
            <p:cNvSpPr/>
            <p:nvPr/>
          </p:nvSpPr>
          <p:spPr>
            <a:xfrm>
              <a:off x="0" y="835355"/>
              <a:ext cx="10692130" cy="0"/>
            </a:xfrm>
            <a:custGeom>
              <a:avLst/>
              <a:gdLst/>
              <a:ahLst/>
              <a:cxnLst/>
              <a:rect l="l" t="t" r="r" b="b"/>
              <a:pathLst>
                <a:path w="10692130">
                  <a:moveTo>
                    <a:pt x="0" y="0"/>
                  </a:moveTo>
                  <a:lnTo>
                    <a:pt x="10692003" y="0"/>
                  </a:lnTo>
                </a:path>
              </a:pathLst>
            </a:custGeom>
            <a:ln w="3175">
              <a:solidFill>
                <a:srgbClr val="000000"/>
              </a:solidFill>
            </a:ln>
          </p:spPr>
          <p:txBody>
            <a:bodyPr wrap="square" lIns="0" tIns="0" rIns="0" bIns="0" rtlCol="0"/>
            <a:lstStyle/>
            <a:p>
              <a:endParaRPr/>
            </a:p>
          </p:txBody>
        </p:sp>
      </p:grpSp>
      <p:sp>
        <p:nvSpPr>
          <p:cNvPr id="5" name="object 5"/>
          <p:cNvSpPr txBox="1"/>
          <p:nvPr/>
        </p:nvSpPr>
        <p:spPr>
          <a:xfrm>
            <a:off x="3789786" y="5923080"/>
            <a:ext cx="2911475" cy="132080"/>
          </a:xfrm>
          <a:prstGeom prst="rect">
            <a:avLst/>
          </a:prstGeom>
        </p:spPr>
        <p:txBody>
          <a:bodyPr vert="horz" wrap="square" lIns="0" tIns="12700" rIns="0" bIns="0" rtlCol="0">
            <a:spAutoFit/>
          </a:bodyPr>
          <a:lstStyle/>
          <a:p>
            <a:pPr marL="12700" rtl="0">
              <a:lnSpc>
                <a:spcPct val="100000"/>
              </a:lnSpc>
              <a:spcBef>
                <a:spcPts val="100"/>
              </a:spcBef>
            </a:pPr>
            <a:r>
              <a:rPr lang="uk" sz="700" b="0" i="1" u="none" spc="-85" baseline="0">
                <a:solidFill>
                  <a:srgbClr val="2D2525"/>
                </a:solidFill>
                <a:latin typeface="Arial"/>
                <a:cs typeface="Arial"/>
              </a:rPr>
              <a:t>1.</a:t>
            </a:r>
            <a:r>
              <a:rPr lang="uk" sz="700" b="0" i="0" u="none" spc="10" baseline="0">
                <a:solidFill>
                  <a:srgbClr val="2D2525"/>
                </a:solidFill>
                <a:latin typeface="Arial"/>
                <a:cs typeface="Arial"/>
              </a:rPr>
              <a:t> </a:t>
            </a:r>
            <a:r>
              <a:rPr lang="uk" sz="700" b="0" i="1" u="none" spc="10" baseline="0">
                <a:solidFill>
                  <a:srgbClr val="2D2525"/>
                </a:solidFill>
                <a:latin typeface="Arial"/>
                <a:cs typeface="Arial"/>
              </a:rPr>
              <a:t>Дані були надані кожним ринком та зібрані зі звітів постачальників.</a:t>
            </a:r>
            <a:endParaRPr sz="700">
              <a:latin typeface="Arial"/>
              <a:cs typeface="Arial"/>
            </a:endParaRPr>
          </a:p>
        </p:txBody>
      </p:sp>
      <p:graphicFrame>
        <p:nvGraphicFramePr>
          <p:cNvPr id="6" name="object 6"/>
          <p:cNvGraphicFramePr>
            <a:graphicFrameLocks noGrp="1"/>
          </p:cNvGraphicFramePr>
          <p:nvPr>
            <p:extLst>
              <p:ext uri="{D42A27DB-BD31-4B8C-83A1-F6EECF244321}">
                <p14:modId xmlns:p14="http://schemas.microsoft.com/office/powerpoint/2010/main" val="2207876406"/>
              </p:ext>
            </p:extLst>
          </p:nvPr>
        </p:nvGraphicFramePr>
        <p:xfrm>
          <a:off x="3796131" y="3409645"/>
          <a:ext cx="3098799" cy="3068319"/>
        </p:xfrm>
        <a:graphic>
          <a:graphicData uri="http://schemas.openxmlformats.org/drawingml/2006/table">
            <a:tbl>
              <a:tblPr firstRow="1" bandRow="1">
                <a:tableStyleId>{2D5ABB26-0587-4C30-8999-92F81FD0307C}</a:tableStyleId>
              </a:tblPr>
              <a:tblGrid>
                <a:gridCol w="687070">
                  <a:extLst>
                    <a:ext uri="{9D8B030D-6E8A-4147-A177-3AD203B41FA5}">
                      <a16:colId xmlns:a16="http://schemas.microsoft.com/office/drawing/2014/main" val="20000"/>
                    </a:ext>
                  </a:extLst>
                </a:gridCol>
                <a:gridCol w="676274">
                  <a:extLst>
                    <a:ext uri="{9D8B030D-6E8A-4147-A177-3AD203B41FA5}">
                      <a16:colId xmlns:a16="http://schemas.microsoft.com/office/drawing/2014/main" val="20001"/>
                    </a:ext>
                  </a:extLst>
                </a:gridCol>
                <a:gridCol w="593725">
                  <a:extLst>
                    <a:ext uri="{9D8B030D-6E8A-4147-A177-3AD203B41FA5}">
                      <a16:colId xmlns:a16="http://schemas.microsoft.com/office/drawing/2014/main" val="20002"/>
                    </a:ext>
                  </a:extLst>
                </a:gridCol>
                <a:gridCol w="557530">
                  <a:extLst>
                    <a:ext uri="{9D8B030D-6E8A-4147-A177-3AD203B41FA5}">
                      <a16:colId xmlns:a16="http://schemas.microsoft.com/office/drawing/2014/main" val="20003"/>
                    </a:ext>
                  </a:extLst>
                </a:gridCol>
                <a:gridCol w="584200">
                  <a:extLst>
                    <a:ext uri="{9D8B030D-6E8A-4147-A177-3AD203B41FA5}">
                      <a16:colId xmlns:a16="http://schemas.microsoft.com/office/drawing/2014/main" val="20004"/>
                    </a:ext>
                  </a:extLst>
                </a:gridCol>
              </a:tblGrid>
              <a:tr h="310515">
                <a:tc rowSpan="2">
                  <a:txBody>
                    <a:bodyPr/>
                    <a:lstStyle/>
                    <a:p>
                      <a:pPr rtl="0">
                        <a:lnSpc>
                          <a:spcPct val="100000"/>
                        </a:lnSpc>
                      </a:pPr>
                      <a:endParaRPr sz="900" spc="0" dirty="0">
                        <a:latin typeface="Times New Roman"/>
                        <a:cs typeface="Times New Roman"/>
                      </a:endParaRPr>
                    </a:p>
                    <a:p>
                      <a:pPr rtl="0">
                        <a:lnSpc>
                          <a:spcPct val="100000"/>
                        </a:lnSpc>
                        <a:spcBef>
                          <a:spcPts val="390"/>
                        </a:spcBef>
                      </a:pPr>
                      <a:endParaRPr sz="900" spc="0" dirty="0">
                        <a:latin typeface="Times New Roman"/>
                        <a:cs typeface="Times New Roman"/>
                      </a:endParaRPr>
                    </a:p>
                    <a:p>
                      <a:pPr marL="50800" rtl="0">
                        <a:lnSpc>
                          <a:spcPct val="100000"/>
                        </a:lnSpc>
                        <a:spcBef>
                          <a:spcPts val="5"/>
                        </a:spcBef>
                      </a:pPr>
                      <a:r>
                        <a:rPr lang="uk" sz="900" b="0" i="0" u="none" spc="0" baseline="0" dirty="0">
                          <a:solidFill>
                            <a:srgbClr val="FFFFFF"/>
                          </a:solidFill>
                          <a:latin typeface="Arial Black"/>
                          <a:cs typeface="Arial Black"/>
                        </a:rPr>
                        <a:t>Ринок</a:t>
                      </a:r>
                      <a:endParaRPr sz="900" spc="0" dirty="0">
                        <a:latin typeface="Arial Black"/>
                        <a:cs typeface="Arial Black"/>
                      </a:endParaRPr>
                    </a:p>
                  </a:txBody>
                  <a:tcPr marL="0" marR="0" marT="0" marB="0">
                    <a:lnR w="12700">
                      <a:solidFill>
                        <a:srgbClr val="FFFFFF"/>
                      </a:solidFill>
                      <a:prstDash val="solid"/>
                    </a:lnR>
                    <a:lnB w="12700">
                      <a:solidFill>
                        <a:srgbClr val="FFFFFF"/>
                      </a:solidFill>
                      <a:prstDash val="solid"/>
                    </a:lnB>
                    <a:solidFill>
                      <a:srgbClr val="40C0C0"/>
                    </a:solidFill>
                  </a:tcPr>
                </a:tc>
                <a:tc gridSpan="3">
                  <a:txBody>
                    <a:bodyPr/>
                    <a:lstStyle/>
                    <a:p>
                      <a:pPr marL="607695" marR="67310" indent="-532765" rtl="0">
                        <a:lnSpc>
                          <a:spcPts val="969"/>
                        </a:lnSpc>
                        <a:spcBef>
                          <a:spcPts val="295"/>
                        </a:spcBef>
                      </a:pPr>
                      <a:r>
                        <a:rPr lang="uk" sz="900" b="0" i="0" u="none" spc="0" baseline="0" dirty="0">
                          <a:solidFill>
                            <a:srgbClr val="FFFFFF"/>
                          </a:solidFill>
                          <a:latin typeface="Arial Black"/>
                          <a:cs typeface="Arial Black"/>
                        </a:rPr>
                        <a:t>Утилізована упаковка продукції у ланцюжку створення вартості</a:t>
                      </a:r>
                      <a:r>
                        <a:rPr lang="uk" sz="900" b="0" i="0" u="none" spc="0" baseline="30000" dirty="0">
                          <a:solidFill>
                            <a:srgbClr val="FFFFFF"/>
                          </a:solidFill>
                          <a:latin typeface="Arial Black"/>
                          <a:cs typeface="Arial Black"/>
                        </a:rPr>
                        <a:t>1</a:t>
                      </a:r>
                      <a:endParaRPr sz="750" spc="0" baseline="33333" dirty="0">
                        <a:latin typeface="Arial Black"/>
                        <a:cs typeface="Arial Black"/>
                      </a:endParaRPr>
                    </a:p>
                  </a:txBody>
                  <a:tcPr marL="0" marR="0" marT="37465" marB="0">
                    <a:lnL w="12700">
                      <a:solidFill>
                        <a:srgbClr val="FFFFFF"/>
                      </a:solidFill>
                      <a:prstDash val="solid"/>
                    </a:lnL>
                    <a:lnR w="12700">
                      <a:solidFill>
                        <a:srgbClr val="FFFFFF"/>
                      </a:solidFill>
                      <a:prstDash val="solid"/>
                    </a:lnR>
                    <a:lnB w="12700">
                      <a:solidFill>
                        <a:srgbClr val="FFFFFF"/>
                      </a:solidFill>
                      <a:prstDash val="solid"/>
                    </a:lnB>
                    <a:solidFill>
                      <a:srgbClr val="40C0C0"/>
                    </a:solidFill>
                  </a:tcPr>
                </a:tc>
                <a:tc hMerge="1">
                  <a:txBody>
                    <a:bodyPr/>
                    <a:lstStyle/>
                    <a:p>
                      <a:endParaRPr/>
                    </a:p>
                  </a:txBody>
                  <a:tcPr marL="0" marR="0" marT="0" marB="0"/>
                </a:tc>
                <a:tc hMerge="1">
                  <a:txBody>
                    <a:bodyPr/>
                    <a:lstStyle/>
                    <a:p>
                      <a:endParaRPr/>
                    </a:p>
                  </a:txBody>
                  <a:tcPr marL="0" marR="0" marT="0" marB="0"/>
                </a:tc>
                <a:tc rowSpan="2">
                  <a:txBody>
                    <a:bodyPr/>
                    <a:lstStyle/>
                    <a:p>
                      <a:pPr rtl="0">
                        <a:lnSpc>
                          <a:spcPct val="100000"/>
                        </a:lnSpc>
                      </a:pPr>
                      <a:endParaRPr sz="900" spc="0">
                        <a:latin typeface="Times New Roman"/>
                        <a:cs typeface="Times New Roman"/>
                      </a:endParaRPr>
                    </a:p>
                    <a:p>
                      <a:pPr rtl="0">
                        <a:lnSpc>
                          <a:spcPct val="100000"/>
                        </a:lnSpc>
                        <a:spcBef>
                          <a:spcPts val="30"/>
                        </a:spcBef>
                      </a:pPr>
                      <a:endParaRPr sz="900" spc="0">
                        <a:latin typeface="Times New Roman"/>
                        <a:cs typeface="Times New Roman"/>
                      </a:endParaRPr>
                    </a:p>
                    <a:p>
                      <a:pPr marL="118110" marR="110489" indent="46990" rtl="0">
                        <a:lnSpc>
                          <a:spcPts val="969"/>
                        </a:lnSpc>
                      </a:pPr>
                      <a:r>
                        <a:rPr lang="uk" sz="900" b="0" i="0" u="none" spc="0" baseline="0">
                          <a:solidFill>
                            <a:srgbClr val="FFFFFF"/>
                          </a:solidFill>
                          <a:latin typeface="Arial Black"/>
                          <a:cs typeface="Arial Black"/>
                        </a:rPr>
                        <a:t>Загальна вага</a:t>
                      </a:r>
                      <a:endParaRPr sz="900" spc="0">
                        <a:latin typeface="Arial Black"/>
                        <a:cs typeface="Arial Black"/>
                      </a:endParaRPr>
                    </a:p>
                  </a:txBody>
                  <a:tcPr marL="0" marR="0" marT="0" marB="0">
                    <a:lnL w="12700">
                      <a:solidFill>
                        <a:srgbClr val="FFFFFF"/>
                      </a:solidFill>
                      <a:prstDash val="solid"/>
                    </a:lnL>
                    <a:lnR w="12700">
                      <a:solidFill>
                        <a:srgbClr val="FFFFFF"/>
                      </a:solidFill>
                      <a:prstDash val="solid"/>
                    </a:lnR>
                    <a:lnB w="12700">
                      <a:solidFill>
                        <a:srgbClr val="FFFFFF"/>
                      </a:solidFill>
                      <a:prstDash val="solid"/>
                    </a:lnB>
                    <a:solidFill>
                      <a:srgbClr val="40C0C0"/>
                    </a:solidFill>
                  </a:tcPr>
                </a:tc>
                <a:extLst>
                  <a:ext uri="{0D108BD9-81ED-4DB2-BD59-A6C34878D82A}">
                    <a16:rowId xmlns:a16="http://schemas.microsoft.com/office/drawing/2014/main" val="10000"/>
                  </a:ext>
                </a:extLst>
              </a:tr>
              <a:tr h="457834">
                <a:tc vMerge="1">
                  <a:txBody>
                    <a:bodyPr/>
                    <a:lstStyle/>
                    <a:p>
                      <a:endParaRPr/>
                    </a:p>
                  </a:txBody>
                  <a:tcPr marL="0" marR="0" marT="0" marB="0">
                    <a:lnR w="12700">
                      <a:solidFill>
                        <a:srgbClr val="FFFFFF"/>
                      </a:solidFill>
                      <a:prstDash val="solid"/>
                    </a:lnR>
                    <a:lnB w="12700">
                      <a:solidFill>
                        <a:srgbClr val="FFFFFF"/>
                      </a:solidFill>
                      <a:prstDash val="solid"/>
                    </a:lnB>
                    <a:solidFill>
                      <a:srgbClr val="40C0C0"/>
                    </a:solidFill>
                  </a:tcPr>
                </a:tc>
                <a:tc>
                  <a:txBody>
                    <a:bodyPr/>
                    <a:lstStyle/>
                    <a:p>
                      <a:pPr rtl="0">
                        <a:lnSpc>
                          <a:spcPct val="100000"/>
                        </a:lnSpc>
                        <a:spcBef>
                          <a:spcPts val="204"/>
                        </a:spcBef>
                      </a:pPr>
                      <a:endParaRPr sz="900" spc="0" dirty="0">
                        <a:latin typeface="Times New Roman"/>
                        <a:cs typeface="Times New Roman"/>
                      </a:endParaRPr>
                    </a:p>
                    <a:p>
                      <a:pPr marL="87313" indent="0" rtl="0">
                        <a:lnSpc>
                          <a:spcPct val="100000"/>
                        </a:lnSpc>
                      </a:pPr>
                      <a:r>
                        <a:rPr lang="uk" sz="900" b="0" i="0" u="none" spc="0" baseline="0">
                          <a:solidFill>
                            <a:srgbClr val="FFFFFF"/>
                          </a:solidFill>
                          <a:latin typeface="Arial Black"/>
                          <a:cs typeface="Arial Black"/>
                        </a:rPr>
                        <a:t>Пластик</a:t>
                      </a:r>
                      <a:endParaRPr sz="900" spc="0" dirty="0">
                        <a:latin typeface="Arial Black"/>
                        <a:cs typeface="Arial Black"/>
                      </a:endParaRPr>
                    </a:p>
                  </a:txBody>
                  <a:tcPr marL="0" marR="0" marT="2603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40C0C0"/>
                    </a:solidFill>
                  </a:tcPr>
                </a:tc>
                <a:tc>
                  <a:txBody>
                    <a:bodyPr/>
                    <a:lstStyle/>
                    <a:p>
                      <a:pPr rtl="0">
                        <a:lnSpc>
                          <a:spcPct val="100000"/>
                        </a:lnSpc>
                        <a:spcBef>
                          <a:spcPts val="204"/>
                        </a:spcBef>
                      </a:pPr>
                      <a:endParaRPr sz="900" spc="0">
                        <a:latin typeface="Times New Roman"/>
                        <a:cs typeface="Times New Roman"/>
                      </a:endParaRPr>
                    </a:p>
                    <a:p>
                      <a:pPr marL="150495" rtl="0">
                        <a:lnSpc>
                          <a:spcPct val="100000"/>
                        </a:lnSpc>
                      </a:pPr>
                      <a:r>
                        <a:rPr lang="uk" sz="900" b="0" i="0" u="none" spc="0" baseline="0">
                          <a:solidFill>
                            <a:srgbClr val="FFFFFF"/>
                          </a:solidFill>
                          <a:latin typeface="Arial Black"/>
                          <a:cs typeface="Arial Black"/>
                        </a:rPr>
                        <a:t>Скло</a:t>
                      </a:r>
                      <a:endParaRPr sz="900" spc="0">
                        <a:latin typeface="Arial Black"/>
                        <a:cs typeface="Arial Black"/>
                      </a:endParaRPr>
                    </a:p>
                  </a:txBody>
                  <a:tcPr marL="0" marR="0" marT="2603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40C0C0"/>
                    </a:solidFill>
                  </a:tcPr>
                </a:tc>
                <a:tc>
                  <a:txBody>
                    <a:bodyPr/>
                    <a:lstStyle/>
                    <a:p>
                      <a:pPr rtl="0">
                        <a:lnSpc>
                          <a:spcPct val="100000"/>
                        </a:lnSpc>
                        <a:spcBef>
                          <a:spcPts val="204"/>
                        </a:spcBef>
                      </a:pPr>
                      <a:endParaRPr sz="900" spc="0" dirty="0">
                        <a:latin typeface="Times New Roman"/>
                        <a:cs typeface="Times New Roman"/>
                      </a:endParaRPr>
                    </a:p>
                    <a:p>
                      <a:pPr marL="126364" rtl="0">
                        <a:lnSpc>
                          <a:spcPct val="100000"/>
                        </a:lnSpc>
                      </a:pPr>
                      <a:r>
                        <a:rPr lang="uk" sz="900" b="0" i="0" u="none" spc="0" baseline="0" dirty="0">
                          <a:solidFill>
                            <a:srgbClr val="FFFFFF"/>
                          </a:solidFill>
                          <a:latin typeface="Arial Black"/>
                          <a:cs typeface="Arial Black"/>
                        </a:rPr>
                        <a:t>Папір</a:t>
                      </a:r>
                      <a:endParaRPr sz="900" spc="0" dirty="0">
                        <a:latin typeface="Arial Black"/>
                        <a:cs typeface="Arial Black"/>
                      </a:endParaRPr>
                    </a:p>
                  </a:txBody>
                  <a:tcPr marL="0" marR="0" marT="2603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40C0C0"/>
                    </a:solidFill>
                  </a:tcPr>
                </a:tc>
                <a:tc vMerge="1">
                  <a:txBody>
                    <a:bodyPr/>
                    <a:lstStyle/>
                    <a:p>
                      <a:endParaRPr/>
                    </a:p>
                  </a:txBody>
                  <a:tcPr marL="0" marR="0" marT="0" marB="0">
                    <a:lnL w="12700">
                      <a:solidFill>
                        <a:srgbClr val="FFFFFF"/>
                      </a:solidFill>
                      <a:prstDash val="solid"/>
                    </a:lnL>
                    <a:lnR w="12700">
                      <a:solidFill>
                        <a:srgbClr val="FFFFFF"/>
                      </a:solidFill>
                      <a:prstDash val="solid"/>
                    </a:lnR>
                    <a:lnB w="12700">
                      <a:solidFill>
                        <a:srgbClr val="FFFFFF"/>
                      </a:solidFill>
                      <a:prstDash val="solid"/>
                    </a:lnB>
                    <a:solidFill>
                      <a:srgbClr val="40C0C0"/>
                    </a:solidFill>
                  </a:tcPr>
                </a:tc>
                <a:extLst>
                  <a:ext uri="{0D108BD9-81ED-4DB2-BD59-A6C34878D82A}">
                    <a16:rowId xmlns:a16="http://schemas.microsoft.com/office/drawing/2014/main" val="10001"/>
                  </a:ext>
                </a:extLst>
              </a:tr>
              <a:tr h="332740">
                <a:tc>
                  <a:txBody>
                    <a:bodyPr/>
                    <a:lstStyle/>
                    <a:p>
                      <a:pPr marL="50800" rtl="0">
                        <a:lnSpc>
                          <a:spcPct val="100000"/>
                        </a:lnSpc>
                        <a:spcBef>
                          <a:spcPts val="745"/>
                        </a:spcBef>
                      </a:pPr>
                      <a:r>
                        <a:rPr lang="uk" sz="900" b="0" i="0" u="none" spc="-10" baseline="0">
                          <a:solidFill>
                            <a:srgbClr val="2D2525"/>
                          </a:solidFill>
                          <a:latin typeface="Arial"/>
                          <a:cs typeface="Arial"/>
                        </a:rPr>
                        <a:t>Індія</a:t>
                      </a:r>
                      <a:endParaRPr sz="900">
                        <a:latin typeface="Arial"/>
                        <a:cs typeface="Arial"/>
                      </a:endParaRPr>
                    </a:p>
                  </a:txBody>
                  <a:tcPr marL="0" marR="0" marT="94615" marB="0">
                    <a:lnR w="12700">
                      <a:solidFill>
                        <a:srgbClr val="FFFFFF"/>
                      </a:solidFill>
                      <a:prstDash val="solid"/>
                    </a:lnR>
                    <a:lnT w="12700">
                      <a:solidFill>
                        <a:srgbClr val="FFFFFF"/>
                      </a:solidFill>
                      <a:prstDash val="solid"/>
                    </a:lnT>
                    <a:lnB w="12700">
                      <a:solidFill>
                        <a:srgbClr val="FFFFFF"/>
                      </a:solidFill>
                      <a:prstDash val="solid"/>
                    </a:lnB>
                    <a:solidFill>
                      <a:srgbClr val="CDEAE9"/>
                    </a:solidFill>
                  </a:tcPr>
                </a:tc>
                <a:tc>
                  <a:txBody>
                    <a:bodyPr/>
                    <a:lstStyle/>
                    <a:p>
                      <a:pPr marL="50800" rtl="0">
                        <a:lnSpc>
                          <a:spcPct val="100000"/>
                        </a:lnSpc>
                        <a:spcBef>
                          <a:spcPts val="745"/>
                        </a:spcBef>
                      </a:pPr>
                      <a:r>
                        <a:rPr lang="uk" sz="900" b="0" i="0" u="none" spc="-25" baseline="0">
                          <a:solidFill>
                            <a:srgbClr val="382F2C"/>
                          </a:solidFill>
                          <a:latin typeface="Arial"/>
                          <a:cs typeface="Arial"/>
                        </a:rPr>
                        <a:t>Не застосовується</a:t>
                      </a:r>
                      <a:endParaRPr sz="900">
                        <a:latin typeface="Arial"/>
                        <a:cs typeface="Arial"/>
                      </a:endParaRPr>
                    </a:p>
                  </a:txBody>
                  <a:tcPr marL="0" marR="0" marT="9461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DEAE9"/>
                    </a:solidFill>
                  </a:tcPr>
                </a:tc>
                <a:tc>
                  <a:txBody>
                    <a:bodyPr/>
                    <a:lstStyle/>
                    <a:p>
                      <a:pPr marL="50800" rtl="0">
                        <a:lnSpc>
                          <a:spcPct val="100000"/>
                        </a:lnSpc>
                        <a:spcBef>
                          <a:spcPts val="745"/>
                        </a:spcBef>
                      </a:pPr>
                      <a:r>
                        <a:rPr lang="uk" sz="900" b="0" i="0" u="none" spc="-25" baseline="0">
                          <a:solidFill>
                            <a:srgbClr val="382F2C"/>
                          </a:solidFill>
                          <a:latin typeface="Arial"/>
                          <a:cs typeface="Arial"/>
                        </a:rPr>
                        <a:t>Не застосовується</a:t>
                      </a:r>
                      <a:endParaRPr sz="900">
                        <a:latin typeface="Arial"/>
                        <a:cs typeface="Arial"/>
                      </a:endParaRPr>
                    </a:p>
                  </a:txBody>
                  <a:tcPr marL="0" marR="0" marT="9461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DEAE9"/>
                    </a:solidFill>
                  </a:tcPr>
                </a:tc>
                <a:tc>
                  <a:txBody>
                    <a:bodyPr/>
                    <a:lstStyle/>
                    <a:p>
                      <a:pPr marL="50800" rtl="0">
                        <a:lnSpc>
                          <a:spcPct val="100000"/>
                        </a:lnSpc>
                        <a:spcBef>
                          <a:spcPts val="745"/>
                        </a:spcBef>
                      </a:pPr>
                      <a:r>
                        <a:rPr lang="uk" sz="900" b="0" i="0" u="none" spc="-25" baseline="0">
                          <a:solidFill>
                            <a:srgbClr val="382F2C"/>
                          </a:solidFill>
                          <a:latin typeface="Arial"/>
                          <a:cs typeface="Arial"/>
                        </a:rPr>
                        <a:t>Не застосовується</a:t>
                      </a:r>
                      <a:endParaRPr sz="900">
                        <a:latin typeface="Arial"/>
                        <a:cs typeface="Arial"/>
                      </a:endParaRPr>
                    </a:p>
                  </a:txBody>
                  <a:tcPr marL="0" marR="0" marT="9461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DEAE9"/>
                    </a:solidFill>
                  </a:tcPr>
                </a:tc>
                <a:tc>
                  <a:txBody>
                    <a:bodyPr/>
                    <a:lstStyle/>
                    <a:p>
                      <a:pPr marL="50800" rtl="0">
                        <a:lnSpc>
                          <a:spcPct val="100000"/>
                        </a:lnSpc>
                        <a:spcBef>
                          <a:spcPts val="745"/>
                        </a:spcBef>
                      </a:pPr>
                      <a:r>
                        <a:rPr lang="uk" sz="900" b="0" i="0" u="none" spc="-60" baseline="0">
                          <a:solidFill>
                            <a:srgbClr val="382F2C"/>
                          </a:solidFill>
                          <a:latin typeface="Arial"/>
                          <a:cs typeface="Arial"/>
                        </a:rPr>
                        <a:t>102 кг</a:t>
                      </a:r>
                      <a:endParaRPr sz="900">
                        <a:latin typeface="Arial"/>
                        <a:cs typeface="Arial"/>
                      </a:endParaRPr>
                    </a:p>
                  </a:txBody>
                  <a:tcPr marL="0" marR="0" marT="9461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DEAE9"/>
                    </a:solidFill>
                  </a:tcPr>
                </a:tc>
                <a:extLst>
                  <a:ext uri="{0D108BD9-81ED-4DB2-BD59-A6C34878D82A}">
                    <a16:rowId xmlns:a16="http://schemas.microsoft.com/office/drawing/2014/main" val="10002"/>
                  </a:ext>
                </a:extLst>
              </a:tr>
              <a:tr h="455930">
                <a:tc>
                  <a:txBody>
                    <a:bodyPr/>
                    <a:lstStyle/>
                    <a:p>
                      <a:pPr rtl="0">
                        <a:lnSpc>
                          <a:spcPct val="100000"/>
                        </a:lnSpc>
                        <a:spcBef>
                          <a:spcPts val="195"/>
                        </a:spcBef>
                      </a:pPr>
                      <a:endParaRPr sz="900">
                        <a:latin typeface="Times New Roman"/>
                        <a:cs typeface="Times New Roman"/>
                      </a:endParaRPr>
                    </a:p>
                    <a:p>
                      <a:pPr marL="50800" rtl="0">
                        <a:lnSpc>
                          <a:spcPct val="100000"/>
                        </a:lnSpc>
                      </a:pPr>
                      <a:r>
                        <a:rPr lang="uk" sz="900" b="0" i="0" u="none" spc="-10" baseline="0">
                          <a:solidFill>
                            <a:srgbClr val="2D2525"/>
                          </a:solidFill>
                          <a:latin typeface="Arial"/>
                          <a:cs typeface="Arial"/>
                        </a:rPr>
                        <a:t>Індонезія</a:t>
                      </a:r>
                      <a:endParaRPr sz="900">
                        <a:latin typeface="Arial"/>
                        <a:cs typeface="Arial"/>
                      </a:endParaRPr>
                    </a:p>
                  </a:txBody>
                  <a:tcPr marL="0" marR="0" marT="24765" marB="0">
                    <a:lnR w="12700">
                      <a:solidFill>
                        <a:srgbClr val="FFFFFF"/>
                      </a:solidFill>
                      <a:prstDash val="solid"/>
                    </a:lnR>
                    <a:lnT w="12700">
                      <a:solidFill>
                        <a:srgbClr val="FFFFFF"/>
                      </a:solidFill>
                      <a:prstDash val="solid"/>
                    </a:lnT>
                    <a:lnB w="12700">
                      <a:solidFill>
                        <a:srgbClr val="FFFFFF"/>
                      </a:solidFill>
                      <a:prstDash val="solid"/>
                    </a:lnB>
                    <a:solidFill>
                      <a:srgbClr val="CDEAE9"/>
                    </a:solidFill>
                  </a:tcPr>
                </a:tc>
                <a:tc>
                  <a:txBody>
                    <a:bodyPr/>
                    <a:lstStyle/>
                    <a:p>
                      <a:pPr rtl="0">
                        <a:lnSpc>
                          <a:spcPct val="100000"/>
                        </a:lnSpc>
                        <a:spcBef>
                          <a:spcPts val="195"/>
                        </a:spcBef>
                      </a:pPr>
                      <a:endParaRPr sz="900">
                        <a:latin typeface="Times New Roman"/>
                        <a:cs typeface="Times New Roman"/>
                      </a:endParaRPr>
                    </a:p>
                    <a:p>
                      <a:pPr marL="50800" rtl="0">
                        <a:lnSpc>
                          <a:spcPct val="100000"/>
                        </a:lnSpc>
                      </a:pPr>
                      <a:r>
                        <a:rPr lang="uk" sz="900" b="0" i="0" u="none" spc="-50" baseline="0">
                          <a:latin typeface="Arial"/>
                          <a:cs typeface="Arial"/>
                        </a:rPr>
                        <a:t>29 651 шт.</a:t>
                      </a:r>
                      <a:endParaRPr sz="900">
                        <a:latin typeface="Arial"/>
                        <a:cs typeface="Arial"/>
                      </a:endParaRPr>
                    </a:p>
                  </a:txBody>
                  <a:tcPr marL="0" marR="0" marT="2476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DEAE9"/>
                    </a:solidFill>
                  </a:tcPr>
                </a:tc>
                <a:tc>
                  <a:txBody>
                    <a:bodyPr/>
                    <a:lstStyle/>
                    <a:p>
                      <a:pPr rtl="0">
                        <a:lnSpc>
                          <a:spcPct val="100000"/>
                        </a:lnSpc>
                        <a:spcBef>
                          <a:spcPts val="195"/>
                        </a:spcBef>
                      </a:pPr>
                      <a:endParaRPr sz="900">
                        <a:latin typeface="Times New Roman"/>
                        <a:cs typeface="Times New Roman"/>
                      </a:endParaRPr>
                    </a:p>
                    <a:p>
                      <a:pPr marL="50800" rtl="0">
                        <a:lnSpc>
                          <a:spcPct val="100000"/>
                        </a:lnSpc>
                      </a:pPr>
                      <a:r>
                        <a:rPr lang="uk" sz="900" b="0" i="0" u="none" spc="-10" baseline="0">
                          <a:latin typeface="Arial"/>
                          <a:cs typeface="Arial"/>
                        </a:rPr>
                        <a:t>5 707 шт.</a:t>
                      </a:r>
                      <a:endParaRPr sz="900">
                        <a:latin typeface="Arial"/>
                        <a:cs typeface="Arial"/>
                      </a:endParaRPr>
                    </a:p>
                  </a:txBody>
                  <a:tcPr marL="0" marR="0" marT="2476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DEAE9"/>
                    </a:solidFill>
                  </a:tcPr>
                </a:tc>
                <a:tc>
                  <a:txBody>
                    <a:bodyPr/>
                    <a:lstStyle/>
                    <a:p>
                      <a:pPr rtl="0">
                        <a:lnSpc>
                          <a:spcPct val="100000"/>
                        </a:lnSpc>
                        <a:spcBef>
                          <a:spcPts val="195"/>
                        </a:spcBef>
                      </a:pPr>
                      <a:endParaRPr sz="900">
                        <a:latin typeface="Times New Roman"/>
                        <a:cs typeface="Times New Roman"/>
                      </a:endParaRPr>
                    </a:p>
                    <a:p>
                      <a:pPr marL="50800" rtl="0">
                        <a:lnSpc>
                          <a:spcPct val="100000"/>
                        </a:lnSpc>
                      </a:pPr>
                      <a:r>
                        <a:rPr lang="uk" sz="900" b="0" i="0" u="none" spc="-25" baseline="0">
                          <a:latin typeface="Arial"/>
                          <a:cs typeface="Arial"/>
                        </a:rPr>
                        <a:t>Не застосовується</a:t>
                      </a:r>
                      <a:endParaRPr sz="900">
                        <a:latin typeface="Arial"/>
                        <a:cs typeface="Arial"/>
                      </a:endParaRPr>
                    </a:p>
                  </a:txBody>
                  <a:tcPr marL="0" marR="0" marT="2476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DEAE9"/>
                    </a:solidFill>
                  </a:tcPr>
                </a:tc>
                <a:tc>
                  <a:txBody>
                    <a:bodyPr/>
                    <a:lstStyle/>
                    <a:p>
                      <a:pPr rtl="0">
                        <a:lnSpc>
                          <a:spcPct val="100000"/>
                        </a:lnSpc>
                        <a:spcBef>
                          <a:spcPts val="195"/>
                        </a:spcBef>
                      </a:pPr>
                      <a:endParaRPr sz="900">
                        <a:latin typeface="Times New Roman"/>
                        <a:cs typeface="Times New Roman"/>
                      </a:endParaRPr>
                    </a:p>
                    <a:p>
                      <a:pPr marL="50800" rtl="0">
                        <a:lnSpc>
                          <a:spcPct val="100000"/>
                        </a:lnSpc>
                      </a:pPr>
                      <a:r>
                        <a:rPr lang="uk" sz="900" b="0" i="0" u="none" baseline="0">
                          <a:latin typeface="Arial"/>
                          <a:cs typeface="Arial"/>
                        </a:rPr>
                        <a:t>438 </a:t>
                      </a:r>
                      <a:r>
                        <a:rPr lang="uk" sz="900" b="0" i="0" u="none" spc="-25" baseline="0">
                          <a:latin typeface="Arial"/>
                          <a:cs typeface="Arial"/>
                        </a:rPr>
                        <a:t>кг</a:t>
                      </a:r>
                      <a:endParaRPr sz="900">
                        <a:latin typeface="Arial"/>
                        <a:cs typeface="Arial"/>
                      </a:endParaRPr>
                    </a:p>
                  </a:txBody>
                  <a:tcPr marL="0" marR="0" marT="2476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DEAE9"/>
                    </a:solidFill>
                  </a:tcPr>
                </a:tc>
                <a:extLst>
                  <a:ext uri="{0D108BD9-81ED-4DB2-BD59-A6C34878D82A}">
                    <a16:rowId xmlns:a16="http://schemas.microsoft.com/office/drawing/2014/main" val="10003"/>
                  </a:ext>
                </a:extLst>
              </a:tr>
              <a:tr h="434340">
                <a:tc>
                  <a:txBody>
                    <a:bodyPr/>
                    <a:lstStyle/>
                    <a:p>
                      <a:pPr rtl="0">
                        <a:lnSpc>
                          <a:spcPct val="100000"/>
                        </a:lnSpc>
                        <a:spcBef>
                          <a:spcPts val="110"/>
                        </a:spcBef>
                      </a:pPr>
                      <a:endParaRPr sz="900">
                        <a:latin typeface="Times New Roman"/>
                        <a:cs typeface="Times New Roman"/>
                      </a:endParaRPr>
                    </a:p>
                    <a:p>
                      <a:pPr marL="50800" rtl="0">
                        <a:lnSpc>
                          <a:spcPct val="100000"/>
                        </a:lnSpc>
                        <a:spcBef>
                          <a:spcPts val="5"/>
                        </a:spcBef>
                      </a:pPr>
                      <a:r>
                        <a:rPr lang="uk" sz="900" b="0" i="0" u="none" spc="-10" baseline="0">
                          <a:solidFill>
                            <a:srgbClr val="2D2525"/>
                          </a:solidFill>
                          <a:latin typeface="Arial"/>
                          <a:cs typeface="Arial"/>
                        </a:rPr>
                        <a:t>Україна</a:t>
                      </a:r>
                      <a:endParaRPr sz="900">
                        <a:latin typeface="Arial"/>
                        <a:cs typeface="Arial"/>
                      </a:endParaRPr>
                    </a:p>
                  </a:txBody>
                  <a:tcPr marL="0" marR="0" marT="13970" marB="0">
                    <a:lnR w="12700">
                      <a:solidFill>
                        <a:srgbClr val="FFFFFF"/>
                      </a:solidFill>
                      <a:prstDash val="solid"/>
                    </a:lnR>
                    <a:lnT w="12700">
                      <a:solidFill>
                        <a:srgbClr val="FFFFFF"/>
                      </a:solidFill>
                      <a:prstDash val="solid"/>
                    </a:lnT>
                    <a:lnB w="12700">
                      <a:solidFill>
                        <a:srgbClr val="FFFFFF"/>
                      </a:solidFill>
                      <a:prstDash val="solid"/>
                    </a:lnB>
                    <a:solidFill>
                      <a:srgbClr val="CDEAE9"/>
                    </a:solidFill>
                  </a:tcPr>
                </a:tc>
                <a:tc>
                  <a:txBody>
                    <a:bodyPr/>
                    <a:lstStyle/>
                    <a:p>
                      <a:pPr rtl="0">
                        <a:lnSpc>
                          <a:spcPct val="100000"/>
                        </a:lnSpc>
                        <a:spcBef>
                          <a:spcPts val="110"/>
                        </a:spcBef>
                      </a:pPr>
                      <a:endParaRPr sz="900">
                        <a:latin typeface="Times New Roman"/>
                        <a:cs typeface="Times New Roman"/>
                      </a:endParaRPr>
                    </a:p>
                    <a:p>
                      <a:pPr marL="50800" rtl="0">
                        <a:lnSpc>
                          <a:spcPct val="100000"/>
                        </a:lnSpc>
                        <a:spcBef>
                          <a:spcPts val="5"/>
                        </a:spcBef>
                      </a:pPr>
                      <a:r>
                        <a:rPr lang="uk" sz="900" b="0" i="0" u="none" spc="-80" baseline="0">
                          <a:solidFill>
                            <a:srgbClr val="2D2525"/>
                          </a:solidFill>
                          <a:latin typeface="Arial"/>
                          <a:cs typeface="Arial"/>
                        </a:rPr>
                        <a:t>412 кг</a:t>
                      </a:r>
                      <a:endParaRPr sz="900">
                        <a:latin typeface="Arial"/>
                        <a:cs typeface="Arial"/>
                      </a:endParaRPr>
                    </a:p>
                  </a:txBody>
                  <a:tcPr marL="0" marR="0" marT="1397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DEAE9"/>
                    </a:solidFill>
                  </a:tcPr>
                </a:tc>
                <a:tc>
                  <a:txBody>
                    <a:bodyPr/>
                    <a:lstStyle/>
                    <a:p>
                      <a:pPr rtl="0">
                        <a:lnSpc>
                          <a:spcPct val="100000"/>
                        </a:lnSpc>
                        <a:spcBef>
                          <a:spcPts val="110"/>
                        </a:spcBef>
                      </a:pPr>
                      <a:endParaRPr sz="900">
                        <a:latin typeface="Times New Roman"/>
                        <a:cs typeface="Times New Roman"/>
                      </a:endParaRPr>
                    </a:p>
                    <a:p>
                      <a:pPr marL="50800" rtl="0">
                        <a:lnSpc>
                          <a:spcPct val="100000"/>
                        </a:lnSpc>
                        <a:spcBef>
                          <a:spcPts val="5"/>
                        </a:spcBef>
                      </a:pPr>
                      <a:r>
                        <a:rPr lang="uk" sz="900" b="0" i="0" u="none" spc="-30" baseline="0">
                          <a:solidFill>
                            <a:srgbClr val="2D2525"/>
                          </a:solidFill>
                          <a:latin typeface="Arial"/>
                          <a:cs typeface="Arial"/>
                        </a:rPr>
                        <a:t>260 кг</a:t>
                      </a:r>
                      <a:endParaRPr sz="900">
                        <a:latin typeface="Arial"/>
                        <a:cs typeface="Arial"/>
                      </a:endParaRPr>
                    </a:p>
                  </a:txBody>
                  <a:tcPr marL="0" marR="0" marT="1397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DEAE9"/>
                    </a:solidFill>
                  </a:tcPr>
                </a:tc>
                <a:tc>
                  <a:txBody>
                    <a:bodyPr/>
                    <a:lstStyle/>
                    <a:p>
                      <a:pPr rtl="0">
                        <a:lnSpc>
                          <a:spcPct val="100000"/>
                        </a:lnSpc>
                        <a:spcBef>
                          <a:spcPts val="110"/>
                        </a:spcBef>
                      </a:pPr>
                      <a:endParaRPr sz="900">
                        <a:latin typeface="Times New Roman"/>
                        <a:cs typeface="Times New Roman"/>
                      </a:endParaRPr>
                    </a:p>
                    <a:p>
                      <a:pPr marL="50800" rtl="0">
                        <a:lnSpc>
                          <a:spcPct val="100000"/>
                        </a:lnSpc>
                        <a:spcBef>
                          <a:spcPts val="5"/>
                        </a:spcBef>
                      </a:pPr>
                      <a:r>
                        <a:rPr lang="uk" sz="900" b="0" i="0" u="none" baseline="0">
                          <a:solidFill>
                            <a:srgbClr val="2D2525"/>
                          </a:solidFill>
                          <a:latin typeface="Arial"/>
                          <a:cs typeface="Arial"/>
                        </a:rPr>
                        <a:t>95</a:t>
                      </a:r>
                      <a:r>
                        <a:rPr lang="uk" sz="900" b="0" i="0" u="none" spc="-50" baseline="0">
                          <a:solidFill>
                            <a:srgbClr val="2D2525"/>
                          </a:solidFill>
                          <a:latin typeface="Arial"/>
                          <a:cs typeface="Arial"/>
                        </a:rPr>
                        <a:t> </a:t>
                      </a:r>
                      <a:r>
                        <a:rPr lang="uk" sz="900" b="0" i="0" u="none" spc="-25" baseline="0">
                          <a:solidFill>
                            <a:srgbClr val="2D2525"/>
                          </a:solidFill>
                          <a:latin typeface="Arial"/>
                          <a:cs typeface="Arial"/>
                        </a:rPr>
                        <a:t>кг</a:t>
                      </a:r>
                      <a:endParaRPr sz="900">
                        <a:latin typeface="Arial"/>
                        <a:cs typeface="Arial"/>
                      </a:endParaRPr>
                    </a:p>
                  </a:txBody>
                  <a:tcPr marL="0" marR="0" marT="1397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DEAE9"/>
                    </a:solidFill>
                  </a:tcPr>
                </a:tc>
                <a:tc>
                  <a:txBody>
                    <a:bodyPr/>
                    <a:lstStyle/>
                    <a:p>
                      <a:pPr rtl="0">
                        <a:lnSpc>
                          <a:spcPct val="100000"/>
                        </a:lnSpc>
                        <a:spcBef>
                          <a:spcPts val="110"/>
                        </a:spcBef>
                      </a:pPr>
                      <a:endParaRPr sz="900">
                        <a:latin typeface="Times New Roman"/>
                        <a:cs typeface="Times New Roman"/>
                      </a:endParaRPr>
                    </a:p>
                    <a:p>
                      <a:pPr marL="50800" rtl="0">
                        <a:lnSpc>
                          <a:spcPct val="100000"/>
                        </a:lnSpc>
                        <a:spcBef>
                          <a:spcPts val="5"/>
                        </a:spcBef>
                      </a:pPr>
                      <a:r>
                        <a:rPr lang="uk" sz="900" b="0" i="0" u="none" spc="-20" baseline="0">
                          <a:solidFill>
                            <a:srgbClr val="2D2525"/>
                          </a:solidFill>
                          <a:latin typeface="Arial"/>
                          <a:cs typeface="Arial"/>
                        </a:rPr>
                        <a:t>767 кг</a:t>
                      </a:r>
                      <a:endParaRPr sz="900">
                        <a:latin typeface="Arial"/>
                        <a:cs typeface="Arial"/>
                      </a:endParaRPr>
                    </a:p>
                  </a:txBody>
                  <a:tcPr marL="0" marR="0" marT="1397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DEAE9"/>
                    </a:solidFill>
                  </a:tcPr>
                </a:tc>
                <a:extLst>
                  <a:ext uri="{0D108BD9-81ED-4DB2-BD59-A6C34878D82A}">
                    <a16:rowId xmlns:a16="http://schemas.microsoft.com/office/drawing/2014/main" val="10004"/>
                  </a:ext>
                </a:extLst>
              </a:tr>
              <a:tr h="424180">
                <a:tc gridSpan="4">
                  <a:txBody>
                    <a:bodyPr/>
                    <a:lstStyle/>
                    <a:p>
                      <a:pPr rtl="0">
                        <a:lnSpc>
                          <a:spcPct val="100000"/>
                        </a:lnSpc>
                        <a:spcBef>
                          <a:spcPts val="70"/>
                        </a:spcBef>
                      </a:pPr>
                      <a:endParaRPr sz="900" spc="0" dirty="0">
                        <a:latin typeface="Times New Roman"/>
                        <a:cs typeface="Times New Roman"/>
                      </a:endParaRPr>
                    </a:p>
                    <a:p>
                      <a:pPr marL="50800" rtl="0">
                        <a:lnSpc>
                          <a:spcPct val="100000"/>
                        </a:lnSpc>
                        <a:spcBef>
                          <a:spcPts val="5"/>
                        </a:spcBef>
                      </a:pPr>
                      <a:r>
                        <a:rPr lang="uk" sz="900" b="0" i="0" u="none" spc="0" baseline="0" dirty="0">
                          <a:solidFill>
                            <a:srgbClr val="2D2525"/>
                          </a:solidFill>
                          <a:latin typeface="Arial Black"/>
                          <a:cs typeface="Arial Black"/>
                        </a:rPr>
                        <a:t>Всі ринки</a:t>
                      </a:r>
                      <a:endParaRPr sz="900" spc="0" dirty="0">
                        <a:latin typeface="Arial Black"/>
                        <a:cs typeface="Arial Black"/>
                      </a:endParaRPr>
                    </a:p>
                  </a:txBody>
                  <a:tcPr marL="0" marR="0" marT="8890" marB="0">
                    <a:lnR w="12700">
                      <a:solidFill>
                        <a:srgbClr val="FFFFFF"/>
                      </a:solidFill>
                      <a:prstDash val="solid"/>
                    </a:lnR>
                    <a:lnT w="12700">
                      <a:solidFill>
                        <a:srgbClr val="FFFFFF"/>
                      </a:solidFill>
                      <a:prstDash val="solid"/>
                    </a:lnT>
                    <a:lnB w="12700">
                      <a:solidFill>
                        <a:srgbClr val="FFFFFF"/>
                      </a:solidFill>
                      <a:prstDash val="solid"/>
                    </a:lnB>
                    <a:solidFill>
                      <a:srgbClr val="CDEAE9"/>
                    </a:solid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a:txBody>
                    <a:bodyPr/>
                    <a:lstStyle/>
                    <a:p>
                      <a:pPr rtl="0">
                        <a:lnSpc>
                          <a:spcPct val="100000"/>
                        </a:lnSpc>
                        <a:spcBef>
                          <a:spcPts val="70"/>
                        </a:spcBef>
                      </a:pPr>
                      <a:endParaRPr sz="900" spc="0" dirty="0">
                        <a:latin typeface="Times New Roman"/>
                        <a:cs typeface="Times New Roman"/>
                      </a:endParaRPr>
                    </a:p>
                    <a:p>
                      <a:pPr marL="50800" rtl="0">
                        <a:lnSpc>
                          <a:spcPct val="100000"/>
                        </a:lnSpc>
                        <a:spcBef>
                          <a:spcPts val="5"/>
                        </a:spcBef>
                      </a:pPr>
                      <a:r>
                        <a:rPr lang="uk" sz="900" b="0" i="0" u="none" spc="0" baseline="0" dirty="0">
                          <a:solidFill>
                            <a:srgbClr val="2D2525"/>
                          </a:solidFill>
                          <a:latin typeface="Arial Black"/>
                          <a:cs typeface="Arial Black"/>
                        </a:rPr>
                        <a:t>1 307 кг</a:t>
                      </a:r>
                      <a:endParaRPr sz="900" spc="0" dirty="0">
                        <a:latin typeface="Arial Black"/>
                        <a:cs typeface="Arial Black"/>
                      </a:endParaRPr>
                    </a:p>
                  </a:txBody>
                  <a:tcPr marL="0" marR="0" marT="889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DEAE9"/>
                    </a:solidFill>
                  </a:tcPr>
                </a:tc>
                <a:extLst>
                  <a:ext uri="{0D108BD9-81ED-4DB2-BD59-A6C34878D82A}">
                    <a16:rowId xmlns:a16="http://schemas.microsoft.com/office/drawing/2014/main" val="10005"/>
                  </a:ext>
                </a:extLst>
              </a:tr>
            </a:tbl>
          </a:graphicData>
        </a:graphic>
      </p:graphicFrame>
      <p:graphicFrame>
        <p:nvGraphicFramePr>
          <p:cNvPr id="7" name="object 7"/>
          <p:cNvGraphicFramePr>
            <a:graphicFrameLocks noGrp="1"/>
          </p:cNvGraphicFramePr>
          <p:nvPr>
            <p:extLst>
              <p:ext uri="{D42A27DB-BD31-4B8C-83A1-F6EECF244321}">
                <p14:modId xmlns:p14="http://schemas.microsoft.com/office/powerpoint/2010/main" val="4003459066"/>
              </p:ext>
            </p:extLst>
          </p:nvPr>
        </p:nvGraphicFramePr>
        <p:xfrm>
          <a:off x="3792000" y="1330417"/>
          <a:ext cx="3094990" cy="1988820"/>
        </p:xfrm>
        <a:graphic>
          <a:graphicData uri="http://schemas.openxmlformats.org/drawingml/2006/table">
            <a:tbl>
              <a:tblPr firstRow="1" bandRow="1">
                <a:tableStyleId>{2D5ABB26-0587-4C30-8999-92F81FD0307C}</a:tableStyleId>
              </a:tblPr>
              <a:tblGrid>
                <a:gridCol w="2321560">
                  <a:extLst>
                    <a:ext uri="{9D8B030D-6E8A-4147-A177-3AD203B41FA5}">
                      <a16:colId xmlns:a16="http://schemas.microsoft.com/office/drawing/2014/main" val="20000"/>
                    </a:ext>
                  </a:extLst>
                </a:gridCol>
                <a:gridCol w="773430">
                  <a:extLst>
                    <a:ext uri="{9D8B030D-6E8A-4147-A177-3AD203B41FA5}">
                      <a16:colId xmlns:a16="http://schemas.microsoft.com/office/drawing/2014/main" val="20001"/>
                    </a:ext>
                  </a:extLst>
                </a:gridCol>
              </a:tblGrid>
              <a:tr h="375920">
                <a:tc>
                  <a:txBody>
                    <a:bodyPr/>
                    <a:lstStyle/>
                    <a:p>
                      <a:pPr marL="50800" rtl="0">
                        <a:lnSpc>
                          <a:spcPct val="100000"/>
                        </a:lnSpc>
                        <a:spcBef>
                          <a:spcPts val="920"/>
                        </a:spcBef>
                      </a:pPr>
                      <a:r>
                        <a:rPr lang="uk" sz="900" b="0" i="0" u="none" spc="0" baseline="0" dirty="0">
                          <a:solidFill>
                            <a:srgbClr val="FFFFFF"/>
                          </a:solidFill>
                          <a:latin typeface="Arial Black"/>
                          <a:cs typeface="Arial Black"/>
                        </a:rPr>
                        <a:t>Відновлювальні матеріали</a:t>
                      </a:r>
                      <a:endParaRPr sz="900" spc="0" baseline="0" dirty="0">
                        <a:latin typeface="Arial Black"/>
                        <a:cs typeface="Arial Black"/>
                      </a:endParaRPr>
                    </a:p>
                  </a:txBody>
                  <a:tcPr marL="0" marR="0" marT="11684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00B7BD"/>
                    </a:solidFill>
                  </a:tcPr>
                </a:tc>
                <a:tc>
                  <a:txBody>
                    <a:bodyPr/>
                    <a:lstStyle/>
                    <a:p>
                      <a:pPr algn="ctr" rtl="0">
                        <a:lnSpc>
                          <a:spcPct val="100000"/>
                        </a:lnSpc>
                        <a:spcBef>
                          <a:spcPts val="920"/>
                        </a:spcBef>
                      </a:pPr>
                      <a:r>
                        <a:rPr lang="uk" sz="900" b="0" i="0" u="none" spc="0" baseline="0" dirty="0">
                          <a:solidFill>
                            <a:srgbClr val="FFFFFF"/>
                          </a:solidFill>
                          <a:latin typeface="Arial Black"/>
                          <a:cs typeface="Arial Black"/>
                        </a:rPr>
                        <a:t>Результати 2024 року</a:t>
                      </a:r>
                      <a:endParaRPr sz="900" spc="0" baseline="0" dirty="0">
                        <a:latin typeface="Arial Black"/>
                        <a:cs typeface="Arial Black"/>
                      </a:endParaRPr>
                    </a:p>
                  </a:txBody>
                  <a:tcPr marL="0" marR="0" marT="11684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00B7BD"/>
                    </a:solidFill>
                  </a:tcPr>
                </a:tc>
                <a:extLst>
                  <a:ext uri="{0D108BD9-81ED-4DB2-BD59-A6C34878D82A}">
                    <a16:rowId xmlns:a16="http://schemas.microsoft.com/office/drawing/2014/main" val="10000"/>
                  </a:ext>
                </a:extLst>
              </a:tr>
              <a:tr h="599440">
                <a:tc>
                  <a:txBody>
                    <a:bodyPr/>
                    <a:lstStyle/>
                    <a:p>
                      <a:pPr rtl="0">
                        <a:lnSpc>
                          <a:spcPct val="100000"/>
                        </a:lnSpc>
                        <a:spcBef>
                          <a:spcPts val="760"/>
                        </a:spcBef>
                      </a:pPr>
                      <a:endParaRPr sz="900" spc="0" dirty="0">
                        <a:latin typeface="Times New Roman"/>
                        <a:cs typeface="Times New Roman"/>
                      </a:endParaRPr>
                    </a:p>
                    <a:p>
                      <a:pPr marL="50800" rtl="0">
                        <a:lnSpc>
                          <a:spcPct val="100000"/>
                        </a:lnSpc>
                      </a:pPr>
                      <a:r>
                        <a:rPr lang="uk" sz="900" b="0" i="0" u="none" spc="0" baseline="0" dirty="0">
                          <a:solidFill>
                            <a:srgbClr val="2D2525"/>
                          </a:solidFill>
                          <a:latin typeface="Arial"/>
                          <a:cs typeface="Arial"/>
                        </a:rPr>
                        <a:t>Вага використаних відновлюваних матеріалів (тони)</a:t>
                      </a:r>
                      <a:endParaRPr sz="900" spc="0" dirty="0">
                        <a:latin typeface="Arial"/>
                        <a:cs typeface="Arial"/>
                      </a:endParaRPr>
                    </a:p>
                  </a:txBody>
                  <a:tcPr marL="0" marR="0" marT="96520" marB="0">
                    <a:lnL w="12700">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CDEAE9"/>
                    </a:solidFill>
                  </a:tcPr>
                </a:tc>
                <a:tc>
                  <a:txBody>
                    <a:bodyPr/>
                    <a:lstStyle/>
                    <a:p>
                      <a:pPr rtl="0">
                        <a:lnSpc>
                          <a:spcPct val="100000"/>
                        </a:lnSpc>
                        <a:spcBef>
                          <a:spcPts val="760"/>
                        </a:spcBef>
                      </a:pPr>
                      <a:endParaRPr sz="900">
                        <a:latin typeface="Times New Roman"/>
                        <a:cs typeface="Times New Roman"/>
                      </a:endParaRPr>
                    </a:p>
                    <a:p>
                      <a:pPr algn="ctr" rtl="0">
                        <a:lnSpc>
                          <a:spcPct val="100000"/>
                        </a:lnSpc>
                      </a:pPr>
                      <a:r>
                        <a:rPr lang="uk" sz="900" b="0" i="0" u="none" spc="-25" baseline="0">
                          <a:latin typeface="Arial"/>
                          <a:cs typeface="Arial"/>
                        </a:rPr>
                        <a:t>511</a:t>
                      </a:r>
                      <a:endParaRPr sz="900">
                        <a:latin typeface="Arial"/>
                        <a:cs typeface="Arial"/>
                      </a:endParaRPr>
                    </a:p>
                  </a:txBody>
                  <a:tcPr marL="0" marR="0" marT="96520" marB="0">
                    <a:lnL w="9525">
                      <a:solidFill>
                        <a:srgbClr val="FFFFFF"/>
                      </a:solidFill>
                      <a:prstDash val="solid"/>
                    </a:lnL>
                    <a:lnR w="12700">
                      <a:solidFill>
                        <a:srgbClr val="FFFFFF"/>
                      </a:solidFill>
                      <a:prstDash val="solid"/>
                    </a:lnR>
                    <a:lnT w="9525">
                      <a:solidFill>
                        <a:srgbClr val="FFFFFF"/>
                      </a:solidFill>
                      <a:prstDash val="solid"/>
                    </a:lnT>
                    <a:lnB w="9525">
                      <a:solidFill>
                        <a:srgbClr val="FFFBFD"/>
                      </a:solidFill>
                      <a:prstDash val="solid"/>
                    </a:lnB>
                    <a:solidFill>
                      <a:srgbClr val="CDEAE9"/>
                    </a:solidFill>
                  </a:tcPr>
                </a:tc>
                <a:extLst>
                  <a:ext uri="{0D108BD9-81ED-4DB2-BD59-A6C34878D82A}">
                    <a16:rowId xmlns:a16="http://schemas.microsoft.com/office/drawing/2014/main" val="10001"/>
                  </a:ext>
                </a:extLst>
              </a:tr>
              <a:tr h="602615">
                <a:tc>
                  <a:txBody>
                    <a:bodyPr/>
                    <a:lstStyle/>
                    <a:p>
                      <a:pPr rtl="0">
                        <a:lnSpc>
                          <a:spcPct val="100000"/>
                        </a:lnSpc>
                        <a:spcBef>
                          <a:spcPts val="235"/>
                        </a:spcBef>
                      </a:pPr>
                      <a:endParaRPr sz="900" spc="0" dirty="0">
                        <a:latin typeface="Times New Roman"/>
                        <a:cs typeface="Times New Roman"/>
                      </a:endParaRPr>
                    </a:p>
                    <a:p>
                      <a:pPr marL="50165" marR="286385" rtl="0">
                        <a:lnSpc>
                          <a:spcPct val="100000"/>
                        </a:lnSpc>
                      </a:pPr>
                      <a:r>
                        <a:rPr lang="uk" sz="900" b="0" i="0" u="none" spc="0" baseline="0" dirty="0">
                          <a:solidFill>
                            <a:srgbClr val="2D2525"/>
                          </a:solidFill>
                          <a:latin typeface="Arial"/>
                          <a:cs typeface="Arial"/>
                        </a:rPr>
                        <a:t>Вага використаних невідновлюваних матеріалів (тони)</a:t>
                      </a:r>
                      <a:endParaRPr sz="900" spc="0" dirty="0">
                        <a:latin typeface="Arial"/>
                        <a:cs typeface="Arial"/>
                      </a:endParaRPr>
                    </a:p>
                  </a:txBody>
                  <a:tcPr marL="0" marR="0" marT="29845" marB="0">
                    <a:lnL w="12700">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CDEAE9"/>
                    </a:solidFill>
                  </a:tcPr>
                </a:tc>
                <a:tc>
                  <a:txBody>
                    <a:bodyPr/>
                    <a:lstStyle/>
                    <a:p>
                      <a:pPr rtl="0">
                        <a:lnSpc>
                          <a:spcPct val="100000"/>
                        </a:lnSpc>
                        <a:spcBef>
                          <a:spcPts val="775"/>
                        </a:spcBef>
                      </a:pPr>
                      <a:endParaRPr sz="900">
                        <a:latin typeface="Times New Roman"/>
                        <a:cs typeface="Times New Roman"/>
                      </a:endParaRPr>
                    </a:p>
                    <a:p>
                      <a:pPr algn="ctr" rtl="0">
                        <a:lnSpc>
                          <a:spcPct val="100000"/>
                        </a:lnSpc>
                      </a:pPr>
                      <a:r>
                        <a:rPr lang="uk" sz="900" b="0" i="0" u="none" spc="-10" baseline="0">
                          <a:latin typeface="Arial"/>
                          <a:cs typeface="Arial"/>
                        </a:rPr>
                        <a:t>5 063</a:t>
                      </a:r>
                      <a:endParaRPr sz="900">
                        <a:latin typeface="Arial"/>
                        <a:cs typeface="Arial"/>
                      </a:endParaRPr>
                    </a:p>
                  </a:txBody>
                  <a:tcPr marL="0" marR="0" marT="98425" marB="0">
                    <a:lnL w="9525">
                      <a:solidFill>
                        <a:srgbClr val="FFFFFF"/>
                      </a:solidFill>
                      <a:prstDash val="solid"/>
                    </a:lnL>
                    <a:lnR w="12700">
                      <a:solidFill>
                        <a:srgbClr val="FFFFFF"/>
                      </a:solidFill>
                      <a:prstDash val="solid"/>
                    </a:lnR>
                    <a:lnT w="9525">
                      <a:solidFill>
                        <a:srgbClr val="FFFBFD"/>
                      </a:solidFill>
                      <a:prstDash val="solid"/>
                    </a:lnT>
                    <a:lnB w="9525">
                      <a:solidFill>
                        <a:srgbClr val="FFFBFD"/>
                      </a:solidFill>
                      <a:prstDash val="solid"/>
                    </a:lnB>
                    <a:solidFill>
                      <a:srgbClr val="CDEAE9"/>
                    </a:solidFill>
                  </a:tcPr>
                </a:tc>
                <a:extLst>
                  <a:ext uri="{0D108BD9-81ED-4DB2-BD59-A6C34878D82A}">
                    <a16:rowId xmlns:a16="http://schemas.microsoft.com/office/drawing/2014/main" val="10002"/>
                  </a:ext>
                </a:extLst>
              </a:tr>
              <a:tr h="395605">
                <a:tc>
                  <a:txBody>
                    <a:bodyPr/>
                    <a:lstStyle/>
                    <a:p>
                      <a:pPr marL="50165" marR="210820" rtl="0">
                        <a:lnSpc>
                          <a:spcPct val="100000"/>
                        </a:lnSpc>
                        <a:spcBef>
                          <a:spcPts val="455"/>
                        </a:spcBef>
                      </a:pPr>
                      <a:r>
                        <a:rPr lang="uk" sz="900" b="0" i="0" u="none" spc="0" baseline="0" dirty="0">
                          <a:solidFill>
                            <a:srgbClr val="2D2525"/>
                          </a:solidFill>
                          <a:latin typeface="Arial"/>
                          <a:cs typeface="Arial"/>
                        </a:rPr>
                        <a:t>Частка упаковки з відновлюваних матеріалів</a:t>
                      </a:r>
                      <a:endParaRPr sz="900" spc="0" dirty="0">
                        <a:latin typeface="Arial"/>
                        <a:cs typeface="Arial"/>
                      </a:endParaRPr>
                    </a:p>
                  </a:txBody>
                  <a:tcPr marL="0" marR="0" marT="57785" marB="0">
                    <a:lnL w="12700">
                      <a:solidFill>
                        <a:srgbClr val="FFFFFF"/>
                      </a:solidFill>
                      <a:prstDash val="solid"/>
                    </a:lnL>
                    <a:lnR w="9525">
                      <a:solidFill>
                        <a:srgbClr val="FFFFFF"/>
                      </a:solidFill>
                      <a:prstDash val="solid"/>
                    </a:lnR>
                    <a:lnT w="9525">
                      <a:solidFill>
                        <a:srgbClr val="FFFFFF"/>
                      </a:solidFill>
                      <a:prstDash val="solid"/>
                    </a:lnT>
                    <a:lnB w="12700">
                      <a:solidFill>
                        <a:srgbClr val="FFFFFF"/>
                      </a:solidFill>
                      <a:prstDash val="solid"/>
                    </a:lnB>
                    <a:solidFill>
                      <a:srgbClr val="CDEAE9"/>
                    </a:solidFill>
                  </a:tcPr>
                </a:tc>
                <a:tc>
                  <a:txBody>
                    <a:bodyPr/>
                    <a:lstStyle/>
                    <a:p>
                      <a:pPr algn="ctr" rtl="0">
                        <a:lnSpc>
                          <a:spcPct val="100000"/>
                        </a:lnSpc>
                        <a:spcBef>
                          <a:spcPts val="994"/>
                        </a:spcBef>
                      </a:pPr>
                      <a:r>
                        <a:rPr lang="uk" sz="900" b="0" i="0" u="none" spc="-25" baseline="0" dirty="0">
                          <a:latin typeface="Arial"/>
                          <a:cs typeface="Arial"/>
                        </a:rPr>
                        <a:t>9%</a:t>
                      </a:r>
                      <a:endParaRPr sz="900" dirty="0">
                        <a:latin typeface="Arial"/>
                        <a:cs typeface="Arial"/>
                      </a:endParaRPr>
                    </a:p>
                  </a:txBody>
                  <a:tcPr marL="0" marR="0" marT="126364" marB="0">
                    <a:lnL w="9525">
                      <a:solidFill>
                        <a:srgbClr val="FFFFFF"/>
                      </a:solidFill>
                      <a:prstDash val="solid"/>
                    </a:lnL>
                    <a:lnR w="12700">
                      <a:solidFill>
                        <a:srgbClr val="FFFFFF"/>
                      </a:solidFill>
                      <a:prstDash val="solid"/>
                    </a:lnR>
                    <a:lnT w="9525">
                      <a:solidFill>
                        <a:srgbClr val="FFFBFD"/>
                      </a:solidFill>
                      <a:prstDash val="solid"/>
                    </a:lnT>
                    <a:lnB w="12700">
                      <a:solidFill>
                        <a:srgbClr val="FFFFFF"/>
                      </a:solidFill>
                      <a:prstDash val="solid"/>
                    </a:lnB>
                    <a:solidFill>
                      <a:srgbClr val="CDEAE9"/>
                    </a:solidFill>
                  </a:tcPr>
                </a:tc>
                <a:extLst>
                  <a:ext uri="{0D108BD9-81ED-4DB2-BD59-A6C34878D82A}">
                    <a16:rowId xmlns:a16="http://schemas.microsoft.com/office/drawing/2014/main" val="10003"/>
                  </a:ext>
                </a:extLst>
              </a:tr>
            </a:tbl>
          </a:graphicData>
        </a:graphic>
      </p:graphicFrame>
      <p:sp>
        <p:nvSpPr>
          <p:cNvPr id="8" name="object 8"/>
          <p:cNvSpPr txBox="1"/>
          <p:nvPr/>
        </p:nvSpPr>
        <p:spPr>
          <a:xfrm>
            <a:off x="410416" y="946343"/>
            <a:ext cx="3122295" cy="6306855"/>
          </a:xfrm>
          <a:prstGeom prst="rect">
            <a:avLst/>
          </a:prstGeom>
        </p:spPr>
        <p:txBody>
          <a:bodyPr vert="horz" wrap="square" lIns="0" tIns="12700" rIns="0" bIns="0" rtlCol="0">
            <a:spAutoFit/>
          </a:bodyPr>
          <a:lstStyle/>
          <a:p>
            <a:pPr marL="12700" rtl="0">
              <a:lnSpc>
                <a:spcPct val="100000"/>
              </a:lnSpc>
              <a:spcBef>
                <a:spcPts val="100"/>
              </a:spcBef>
            </a:pPr>
            <a:r>
              <a:rPr lang="uk" sz="1300" b="0" i="0" u="none" baseline="0" dirty="0">
                <a:solidFill>
                  <a:srgbClr val="2D2525"/>
                </a:solidFill>
                <a:latin typeface="Arial Black"/>
                <a:cs typeface="Arial Black"/>
              </a:rPr>
              <a:t>Відновлювальні матеріали</a:t>
            </a:r>
            <a:endParaRPr sz="1300" dirty="0">
              <a:latin typeface="Arial Black"/>
              <a:cs typeface="Arial Black"/>
            </a:endParaRPr>
          </a:p>
          <a:p>
            <a:pPr marL="12700" marR="49530" rtl="0">
              <a:lnSpc>
                <a:spcPct val="100000"/>
              </a:lnSpc>
              <a:spcBef>
                <a:spcPts val="790"/>
              </a:spcBef>
            </a:pPr>
            <a:r>
              <a:rPr lang="uk" sz="1000" b="0" i="0" u="none" spc="-20" baseline="0" dirty="0">
                <a:solidFill>
                  <a:srgbClr val="2D2525"/>
                </a:solidFill>
                <a:latin typeface="Arial"/>
                <a:cs typeface="Arial"/>
              </a:rPr>
              <a:t>Папір та картон є відновлюваними пакувальними матеріалами, що використовувалися в упаковці продукції компанії «Оріфлейм» у 2024 році.</a:t>
            </a:r>
            <a:r>
              <a:rPr lang="uk" sz="1000" b="0" i="0" u="none" baseline="0" dirty="0">
                <a:solidFill>
                  <a:srgbClr val="2D2525"/>
                </a:solidFill>
                <a:latin typeface="Arial"/>
                <a:cs typeface="Arial"/>
              </a:rPr>
              <a:t> </a:t>
            </a:r>
            <a:r>
              <a:rPr lang="uk" sz="1000" b="0" i="0" u="none" spc="-25" baseline="0" dirty="0">
                <a:solidFill>
                  <a:srgbClr val="2D2525"/>
                </a:solidFill>
                <a:latin typeface="Arial"/>
                <a:cs typeface="Arial"/>
              </a:rPr>
              <a:t>Більш детальну інформацію про папір та картон див. у розділі «</a:t>
            </a:r>
            <a:r>
              <a:rPr lang="uk" sz="1000" b="0" i="0" u="sng" spc="-25" baseline="0" dirty="0">
                <a:solidFill>
                  <a:srgbClr val="2D2525"/>
                </a:solidFill>
                <a:latin typeface="Arial"/>
                <a:cs typeface="Arial"/>
              </a:rPr>
              <a:t>Ліс</a:t>
            </a:r>
            <a:r>
              <a:rPr lang="uk" sz="1000" b="0" i="0" u="none" spc="-25" baseline="0" dirty="0">
                <a:solidFill>
                  <a:srgbClr val="2D2525"/>
                </a:solidFill>
                <a:latin typeface="Arial"/>
                <a:cs typeface="Arial"/>
              </a:rPr>
              <a:t>».</a:t>
            </a:r>
            <a:endParaRPr sz="1000" dirty="0">
              <a:latin typeface="Arial"/>
              <a:cs typeface="Arial"/>
            </a:endParaRPr>
          </a:p>
          <a:p>
            <a:pPr marL="12700" marR="339090" rtl="0">
              <a:lnSpc>
                <a:spcPct val="100000"/>
              </a:lnSpc>
              <a:spcBef>
                <a:spcPts val="910"/>
              </a:spcBef>
            </a:pPr>
            <a:r>
              <a:rPr lang="uk" sz="1300" b="0" i="0" u="none" baseline="0" dirty="0">
                <a:solidFill>
                  <a:srgbClr val="2D2525"/>
                </a:solidFill>
                <a:latin typeface="Arial Black"/>
                <a:cs typeface="Arial Black"/>
              </a:rPr>
              <a:t>Перероблена упаковка в ланцюжку створення вартості</a:t>
            </a:r>
            <a:endParaRPr sz="1300" dirty="0">
              <a:latin typeface="Arial Black"/>
              <a:cs typeface="Arial Black"/>
            </a:endParaRPr>
          </a:p>
          <a:p>
            <a:pPr marL="12700" marR="144780" rtl="0">
              <a:lnSpc>
                <a:spcPct val="100000"/>
              </a:lnSpc>
              <a:spcBef>
                <a:spcPts val="790"/>
              </a:spcBef>
            </a:pPr>
            <a:r>
              <a:rPr lang="uk" sz="1000" b="0" i="0" u="none" spc="-50" baseline="0" dirty="0">
                <a:solidFill>
                  <a:srgbClr val="2D2525"/>
                </a:solidFill>
                <a:latin typeface="Arial"/>
                <a:cs typeface="Arial"/>
              </a:rPr>
              <a:t>На деяких обраних ринках (Індія, Індонезія та Україна) впроваджено програми переробки упаковки для Підприємців у сфері краси. Показники впливу представлені в таблиці праворуч.</a:t>
            </a:r>
            <a:r>
              <a:rPr lang="uk" sz="1000" b="0" i="0" u="none" spc="-45" baseline="0" dirty="0">
                <a:solidFill>
                  <a:srgbClr val="2D2525"/>
                </a:solidFill>
                <a:latin typeface="Arial"/>
                <a:cs typeface="Arial"/>
              </a:rPr>
              <a:t> В Індонезії найбільше зареєстровано порожніх пляшок з-під миючих засобів та засобів особистої гігієни, таких як лосьйони для тіла та креми для душу, за ними йдуть флакони з-під парфумів.</a:t>
            </a:r>
            <a:endParaRPr sz="1000" dirty="0">
              <a:latin typeface="Arial"/>
              <a:cs typeface="Arial"/>
            </a:endParaRPr>
          </a:p>
          <a:p>
            <a:pPr marL="12700" marR="343535" rtl="0">
              <a:lnSpc>
                <a:spcPct val="100000"/>
              </a:lnSpc>
              <a:spcBef>
                <a:spcPts val="910"/>
              </a:spcBef>
            </a:pPr>
            <a:r>
              <a:rPr lang="uk" sz="1300" b="0" i="0" u="none" baseline="0" dirty="0">
                <a:solidFill>
                  <a:srgbClr val="2D2525"/>
                </a:solidFill>
                <a:latin typeface="Arial Black"/>
                <a:cs typeface="Arial Black"/>
              </a:rPr>
              <a:t>Методологія збору даних про упаковку та зміни в даних порівняно з попереднім роком</a:t>
            </a:r>
            <a:endParaRPr sz="1300" dirty="0">
              <a:latin typeface="Arial Black"/>
              <a:cs typeface="Arial Black"/>
            </a:endParaRPr>
          </a:p>
          <a:p>
            <a:pPr marL="12700" marR="42545" rtl="0">
              <a:lnSpc>
                <a:spcPct val="100000"/>
              </a:lnSpc>
              <a:spcBef>
                <a:spcPts val="790"/>
              </a:spcBef>
            </a:pPr>
            <a:r>
              <a:rPr lang="uk" sz="1000" b="0" i="0" u="none" spc="-50" baseline="0" dirty="0">
                <a:solidFill>
                  <a:srgbClr val="2D2525"/>
                </a:solidFill>
                <a:latin typeface="Arial"/>
                <a:cs typeface="Arial"/>
              </a:rPr>
              <a:t>Ми управляємо даними про упаковку в зовнішній системі даних.</a:t>
            </a:r>
            <a:r>
              <a:rPr lang="uk" sz="1000" b="0" i="0" u="none" spc="-25" baseline="0" dirty="0">
                <a:solidFill>
                  <a:srgbClr val="2D2525"/>
                </a:solidFill>
                <a:latin typeface="Arial"/>
                <a:cs typeface="Arial"/>
              </a:rPr>
              <a:t> Дані включають первинну, глобально розроблену упаковку косметики, оздоровчих засобів та аксесуарів.</a:t>
            </a:r>
            <a:r>
              <a:rPr lang="uk" sz="1000" b="0" i="0" u="none" spc="-20" baseline="0" dirty="0">
                <a:solidFill>
                  <a:srgbClr val="2D2525"/>
                </a:solidFill>
                <a:latin typeface="Arial"/>
                <a:cs typeface="Arial"/>
              </a:rPr>
              <a:t> </a:t>
            </a:r>
            <a:r>
              <a:rPr lang="uk" sz="1000" b="0" i="0" u="none" spc="-60" baseline="0" dirty="0">
                <a:solidFill>
                  <a:srgbClr val="2D2525"/>
                </a:solidFill>
                <a:latin typeface="Arial"/>
                <a:cs typeface="Arial"/>
              </a:rPr>
              <a:t>Винятки були зроблені для даних про упаковку продукції місцевого виробництва та даних про вторинну/третинну упаковку, наприклад, коробки для замовлень клієнтів.</a:t>
            </a:r>
            <a:endParaRPr sz="1000" dirty="0">
              <a:latin typeface="Arial"/>
              <a:cs typeface="Arial"/>
            </a:endParaRPr>
          </a:p>
          <a:p>
            <a:pPr marL="12700" marR="5080" rtl="0">
              <a:lnSpc>
                <a:spcPct val="100000"/>
              </a:lnSpc>
            </a:pPr>
            <a:r>
              <a:rPr lang="uk" sz="1000" b="0" i="0" u="none" spc="-45" baseline="0" dirty="0">
                <a:solidFill>
                  <a:srgbClr val="2D2525"/>
                </a:solidFill>
                <a:latin typeface="Arial"/>
                <a:cs typeface="Arial"/>
              </a:rPr>
              <a:t>У 2024 році якість даних було покращено. </a:t>
            </a:r>
            <a:r>
              <a:rPr lang="uk" sz="1000" b="0" i="0" u="none" spc="-35" baseline="0" dirty="0">
                <a:solidFill>
                  <a:srgbClr val="2D2525"/>
                </a:solidFill>
                <a:latin typeface="Arial"/>
                <a:cs typeface="Arial"/>
              </a:rPr>
              <a:t>У 4-му кварталі 2024 року дані про аксесуари було перенесено до глобальної системи даних про пакування.</a:t>
            </a:r>
            <a:r>
              <a:rPr lang="uk" sz="1000" b="0" i="0" u="none" spc="-10" baseline="0" dirty="0">
                <a:solidFill>
                  <a:srgbClr val="2D2525"/>
                </a:solidFill>
                <a:latin typeface="Arial"/>
                <a:cs typeface="Arial"/>
              </a:rPr>
              <a:t> Дані про пакування аксесуарів за попередні квартали звітного року були виключені з набору даних.</a:t>
            </a:r>
            <a:r>
              <a:rPr lang="uk" sz="1000" b="0" i="0" u="none" spc="-35" baseline="0" dirty="0">
                <a:solidFill>
                  <a:srgbClr val="2D2525"/>
                </a:solidFill>
                <a:latin typeface="Arial"/>
                <a:cs typeface="Arial"/>
              </a:rPr>
              <a:t> Дані про матеріали розраховуються на основі даних про пакування та даних про продажі разом.</a:t>
            </a:r>
            <a:endParaRPr sz="1000" dirty="0">
              <a:latin typeface="Arial"/>
              <a:cs typeface="Arial"/>
            </a:endParaRPr>
          </a:p>
        </p:txBody>
      </p:sp>
      <p:sp>
        <p:nvSpPr>
          <p:cNvPr id="9" name="object 9"/>
          <p:cNvSpPr/>
          <p:nvPr/>
        </p:nvSpPr>
        <p:spPr>
          <a:xfrm>
            <a:off x="0" y="453199"/>
            <a:ext cx="10692130" cy="0"/>
          </a:xfrm>
          <a:custGeom>
            <a:avLst/>
            <a:gdLst/>
            <a:ahLst/>
            <a:cxnLst/>
            <a:rect l="l" t="t" r="r" b="b"/>
            <a:pathLst>
              <a:path w="10692130">
                <a:moveTo>
                  <a:pt x="10692003" y="0"/>
                </a:moveTo>
                <a:lnTo>
                  <a:pt x="0" y="0"/>
                </a:lnTo>
              </a:path>
            </a:pathLst>
          </a:custGeom>
          <a:ln w="3175">
            <a:solidFill>
              <a:srgbClr val="000000"/>
            </a:solidFill>
          </a:ln>
        </p:spPr>
        <p:txBody>
          <a:bodyPr wrap="square" lIns="0" tIns="0" rIns="0" bIns="0" rtlCol="0"/>
          <a:lstStyle/>
          <a:p>
            <a:endParaRPr/>
          </a:p>
        </p:txBody>
      </p:sp>
      <p:sp>
        <p:nvSpPr>
          <p:cNvPr id="25" name="object 25"/>
          <p:cNvSpPr txBox="1">
            <a:spLocks noGrp="1"/>
          </p:cNvSpPr>
          <p:nvPr>
            <p:ph type="sldNum" sz="quarter" idx="7"/>
          </p:nvPr>
        </p:nvSpPr>
        <p:spPr>
          <a:prstGeom prst="rect">
            <a:avLst/>
          </a:prstGeom>
        </p:spPr>
        <p:txBody>
          <a:bodyPr vert="horz" wrap="square" lIns="0" tIns="19685" rIns="0" bIns="0" rtlCol="0">
            <a:spAutoFit/>
          </a:bodyPr>
          <a:lstStyle/>
          <a:p>
            <a:pPr marL="39370" algn="l" rtl="0">
              <a:lnSpc>
                <a:spcPct val="100000"/>
              </a:lnSpc>
              <a:spcBef>
                <a:spcPts val="155"/>
              </a:spcBef>
            </a:pPr>
            <a:r>
              <a:rPr lang="uk" b="0" i="0" u="none" spc="-25" baseline="0"/>
              <a:t>56</a:t>
            </a:r>
          </a:p>
        </p:txBody>
      </p:sp>
      <p:sp>
        <p:nvSpPr>
          <p:cNvPr id="10" name="Прямоугольник 9"/>
          <p:cNvSpPr/>
          <p:nvPr/>
        </p:nvSpPr>
        <p:spPr>
          <a:xfrm>
            <a:off x="3789786" y="6446840"/>
            <a:ext cx="3097204" cy="369332"/>
          </a:xfrm>
          <a:prstGeom prst="rect">
            <a:avLst/>
          </a:prstGeom>
        </p:spPr>
        <p:txBody>
          <a:bodyPr wrap="square">
            <a:spAutoFit/>
          </a:bodyPr>
          <a:lstStyle/>
          <a:p>
            <a:r>
              <a:rPr lang="ru-RU" sz="900" dirty="0"/>
              <a:t>1. </a:t>
            </a:r>
            <a:r>
              <a:rPr lang="ru-RU" sz="900" spc="-35" dirty="0" err="1">
                <a:solidFill>
                  <a:srgbClr val="2D2525"/>
                </a:solidFill>
                <a:latin typeface="Arial"/>
                <a:cs typeface="Arial"/>
              </a:rPr>
              <a:t>Дані</a:t>
            </a:r>
            <a:r>
              <a:rPr lang="ru-RU" sz="900" spc="-35" dirty="0">
                <a:solidFill>
                  <a:srgbClr val="2D2525"/>
                </a:solidFill>
                <a:latin typeface="Arial"/>
                <a:cs typeface="Arial"/>
              </a:rPr>
              <a:t> </a:t>
            </a:r>
            <a:r>
              <a:rPr lang="ru-RU" sz="900" spc="-35" dirty="0" err="1">
                <a:solidFill>
                  <a:srgbClr val="2D2525"/>
                </a:solidFill>
                <a:latin typeface="Arial"/>
                <a:cs typeface="Arial"/>
              </a:rPr>
              <a:t>надавалися</a:t>
            </a:r>
            <a:r>
              <a:rPr lang="ru-RU" sz="900" spc="-35" dirty="0">
                <a:solidFill>
                  <a:srgbClr val="2D2525"/>
                </a:solidFill>
                <a:latin typeface="Arial"/>
                <a:cs typeface="Arial"/>
              </a:rPr>
              <a:t> </a:t>
            </a:r>
            <a:r>
              <a:rPr lang="ru-RU" sz="900" spc="-35" dirty="0" err="1">
                <a:solidFill>
                  <a:srgbClr val="2D2525"/>
                </a:solidFill>
                <a:latin typeface="Arial"/>
                <a:cs typeface="Arial"/>
              </a:rPr>
              <a:t>кожним</a:t>
            </a:r>
            <a:r>
              <a:rPr lang="ru-RU" sz="900" spc="-35" dirty="0">
                <a:solidFill>
                  <a:srgbClr val="2D2525"/>
                </a:solidFill>
                <a:latin typeface="Arial"/>
                <a:cs typeface="Arial"/>
              </a:rPr>
              <a:t> ринком і </a:t>
            </a:r>
            <a:r>
              <a:rPr lang="ru-RU" sz="900" spc="-35" dirty="0" err="1">
                <a:solidFill>
                  <a:srgbClr val="2D2525"/>
                </a:solidFill>
                <a:latin typeface="Arial"/>
                <a:cs typeface="Arial"/>
              </a:rPr>
              <a:t>збиралися</a:t>
            </a:r>
            <a:r>
              <a:rPr lang="ru-RU" sz="900" spc="-35" dirty="0">
                <a:solidFill>
                  <a:srgbClr val="2D2525"/>
                </a:solidFill>
                <a:latin typeface="Arial"/>
                <a:cs typeface="Arial"/>
              </a:rPr>
              <a:t> </a:t>
            </a:r>
            <a:r>
              <a:rPr lang="ru-RU" sz="900" spc="-35" dirty="0" err="1">
                <a:solidFill>
                  <a:srgbClr val="2D2525"/>
                </a:solidFill>
                <a:latin typeface="Arial"/>
                <a:cs typeface="Arial"/>
              </a:rPr>
              <a:t>зі</a:t>
            </a:r>
            <a:r>
              <a:rPr lang="ru-RU" sz="900" spc="-35" dirty="0">
                <a:solidFill>
                  <a:srgbClr val="2D2525"/>
                </a:solidFill>
                <a:latin typeface="Arial"/>
                <a:cs typeface="Arial"/>
              </a:rPr>
              <a:t> </a:t>
            </a:r>
            <a:r>
              <a:rPr lang="ru-RU" sz="900" spc="-35" dirty="0" err="1">
                <a:solidFill>
                  <a:srgbClr val="2D2525"/>
                </a:solidFill>
                <a:latin typeface="Arial"/>
                <a:cs typeface="Arial"/>
              </a:rPr>
              <a:t>звітів</a:t>
            </a:r>
            <a:r>
              <a:rPr lang="ru-RU" sz="900" spc="-35" dirty="0">
                <a:solidFill>
                  <a:srgbClr val="2D2525"/>
                </a:solidFill>
                <a:latin typeface="Arial"/>
                <a:cs typeface="Arial"/>
              </a:rPr>
              <a:t> </a:t>
            </a:r>
            <a:r>
              <a:rPr lang="ru-RU" sz="900" spc="-35" dirty="0" err="1">
                <a:solidFill>
                  <a:srgbClr val="2D2525"/>
                </a:solidFill>
                <a:latin typeface="Arial"/>
                <a:cs typeface="Arial"/>
              </a:rPr>
              <a:t>постачальників</a:t>
            </a:r>
            <a:r>
              <a:rPr lang="ru-RU" sz="900" spc="-35" dirty="0">
                <a:solidFill>
                  <a:srgbClr val="2D2525"/>
                </a:solidFill>
                <a:latin typeface="Arial"/>
                <a:cs typeface="Arial"/>
              </a:rPr>
              <a:t>.</a:t>
            </a:r>
          </a:p>
        </p:txBody>
      </p:sp>
      <p:sp>
        <p:nvSpPr>
          <p:cNvPr id="13" name="object 69"/>
          <p:cNvSpPr txBox="1">
            <a:spLocks noGrp="1"/>
          </p:cNvSpPr>
          <p:nvPr>
            <p:ph type="ftr" sz="quarter" idx="5"/>
          </p:nvPr>
        </p:nvSpPr>
        <p:spPr>
          <a:xfrm>
            <a:off x="419246" y="7204929"/>
            <a:ext cx="4836761" cy="160300"/>
          </a:xfrm>
          <a:prstGeom prst="rect">
            <a:avLst/>
          </a:prstGeom>
        </p:spPr>
        <p:txBody>
          <a:bodyPr vert="horz" wrap="square" lIns="0" tIns="21590" rIns="0" bIns="0" rtlCol="0">
            <a:spAutoFit/>
          </a:bodyPr>
          <a:lstStyle/>
          <a:p>
            <a:pPr marL="12700" algn="l" rtl="0">
              <a:lnSpc>
                <a:spcPct val="100000"/>
              </a:lnSpc>
              <a:spcBef>
                <a:spcPts val="170"/>
              </a:spcBef>
            </a:pPr>
            <a:r>
              <a:rPr lang="uk" b="0" i="0" u="none" spc="-5" baseline="0" dirty="0"/>
              <a:t>Звіт про сталий розвиток за 2024 рік </a:t>
            </a:r>
            <a:r>
              <a:rPr lang="uk" b="0" i="0" u="none" spc="175" baseline="0" dirty="0">
                <a:latin typeface="Arial"/>
                <a:cs typeface="Arial"/>
              </a:rPr>
              <a:t>|</a:t>
            </a:r>
            <a:r>
              <a:rPr lang="uk" b="0" i="0" u="none" spc="45" baseline="0" dirty="0">
                <a:latin typeface="Arial"/>
                <a:cs typeface="Arial"/>
              </a:rPr>
              <a:t> </a:t>
            </a:r>
            <a:r>
              <a:rPr lang="en-US" dirty="0" err="1">
                <a:latin typeface="Arial"/>
                <a:cs typeface="Arial"/>
              </a:rPr>
              <a:t>Oriflame</a:t>
            </a:r>
            <a:r>
              <a:rPr lang="en-US" spc="45" dirty="0">
                <a:latin typeface="Arial"/>
                <a:cs typeface="Arial"/>
              </a:rPr>
              <a:t> </a:t>
            </a:r>
            <a:r>
              <a:rPr lang="en-US" spc="-10" dirty="0">
                <a:latin typeface="Arial"/>
                <a:cs typeface="Arial"/>
              </a:rPr>
              <a:t>Cosmetics</a:t>
            </a:r>
            <a:endParaRPr lang="uk" b="0" i="0" u="none" spc="-10" baseline="0" dirty="0">
              <a:latin typeface="Arial"/>
              <a:cs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32003" y="1784655"/>
            <a:ext cx="1452245" cy="1338605"/>
          </a:xfrm>
          <a:custGeom>
            <a:avLst/>
            <a:gdLst/>
            <a:ahLst/>
            <a:cxnLst/>
            <a:rect l="l" t="t" r="r" b="b"/>
            <a:pathLst>
              <a:path w="1452245" h="1147445">
                <a:moveTo>
                  <a:pt x="0" y="1146898"/>
                </a:moveTo>
                <a:lnTo>
                  <a:pt x="1452003" y="1146898"/>
                </a:lnTo>
                <a:lnTo>
                  <a:pt x="1452003" y="0"/>
                </a:lnTo>
                <a:lnTo>
                  <a:pt x="0" y="0"/>
                </a:lnTo>
                <a:lnTo>
                  <a:pt x="0" y="1146898"/>
                </a:lnTo>
                <a:close/>
              </a:path>
            </a:pathLst>
          </a:custGeom>
          <a:solidFill>
            <a:srgbClr val="9CDABC"/>
          </a:solidFill>
        </p:spPr>
        <p:txBody>
          <a:bodyPr wrap="square" lIns="0" tIns="0" rIns="0" bIns="0" rtlCol="0"/>
          <a:lstStyle/>
          <a:p>
            <a:endParaRPr/>
          </a:p>
        </p:txBody>
      </p:sp>
      <p:sp>
        <p:nvSpPr>
          <p:cNvPr id="3" name="object 3"/>
          <p:cNvSpPr/>
          <p:nvPr/>
        </p:nvSpPr>
        <p:spPr>
          <a:xfrm>
            <a:off x="1983497" y="1805386"/>
            <a:ext cx="1658485" cy="1390251"/>
          </a:xfrm>
          <a:custGeom>
            <a:avLst/>
            <a:gdLst/>
            <a:ahLst/>
            <a:cxnLst/>
            <a:rect l="l" t="t" r="r" b="b"/>
            <a:pathLst>
              <a:path w="1404620" h="1219835">
                <a:moveTo>
                  <a:pt x="0" y="1219352"/>
                </a:moveTo>
                <a:lnTo>
                  <a:pt x="1403997" y="1219352"/>
                </a:lnTo>
                <a:lnTo>
                  <a:pt x="1403997" y="0"/>
                </a:lnTo>
                <a:lnTo>
                  <a:pt x="0" y="0"/>
                </a:lnTo>
                <a:lnTo>
                  <a:pt x="0" y="1219352"/>
                </a:lnTo>
                <a:close/>
              </a:path>
            </a:pathLst>
          </a:custGeom>
          <a:solidFill>
            <a:srgbClr val="9CDABC"/>
          </a:solidFill>
        </p:spPr>
        <p:txBody>
          <a:bodyPr wrap="square" lIns="0" tIns="0" rIns="0" bIns="0" rtlCol="0"/>
          <a:lstStyle/>
          <a:p>
            <a:endParaRPr/>
          </a:p>
        </p:txBody>
      </p:sp>
      <p:sp>
        <p:nvSpPr>
          <p:cNvPr id="4" name="object 4"/>
          <p:cNvSpPr/>
          <p:nvPr/>
        </p:nvSpPr>
        <p:spPr>
          <a:xfrm>
            <a:off x="5256009" y="1975802"/>
            <a:ext cx="1644014" cy="1219835"/>
          </a:xfrm>
          <a:custGeom>
            <a:avLst/>
            <a:gdLst/>
            <a:ahLst/>
            <a:cxnLst/>
            <a:rect l="l" t="t" r="r" b="b"/>
            <a:pathLst>
              <a:path w="1644015" h="1219835">
                <a:moveTo>
                  <a:pt x="0" y="1219352"/>
                </a:moveTo>
                <a:lnTo>
                  <a:pt x="1643989" y="1219352"/>
                </a:lnTo>
                <a:lnTo>
                  <a:pt x="1643989" y="0"/>
                </a:lnTo>
                <a:lnTo>
                  <a:pt x="0" y="0"/>
                </a:lnTo>
                <a:lnTo>
                  <a:pt x="0" y="1219352"/>
                </a:lnTo>
                <a:close/>
              </a:path>
            </a:pathLst>
          </a:custGeom>
          <a:solidFill>
            <a:srgbClr val="9CDABC"/>
          </a:solidFill>
        </p:spPr>
        <p:txBody>
          <a:bodyPr wrap="square" lIns="0" tIns="0" rIns="0" bIns="0" rtlCol="0"/>
          <a:lstStyle/>
          <a:p>
            <a:endParaRPr/>
          </a:p>
        </p:txBody>
      </p:sp>
      <p:sp>
        <p:nvSpPr>
          <p:cNvPr id="5" name="object 5"/>
          <p:cNvSpPr/>
          <p:nvPr/>
        </p:nvSpPr>
        <p:spPr>
          <a:xfrm>
            <a:off x="7151141" y="1975815"/>
            <a:ext cx="1456055" cy="1471930"/>
          </a:xfrm>
          <a:custGeom>
            <a:avLst/>
            <a:gdLst/>
            <a:ahLst/>
            <a:cxnLst/>
            <a:rect l="l" t="t" r="r" b="b"/>
            <a:pathLst>
              <a:path w="1456054" h="1471929">
                <a:moveTo>
                  <a:pt x="1455864" y="0"/>
                </a:moveTo>
                <a:lnTo>
                  <a:pt x="0" y="0"/>
                </a:lnTo>
                <a:lnTo>
                  <a:pt x="0" y="1471345"/>
                </a:lnTo>
                <a:lnTo>
                  <a:pt x="1455864" y="1471345"/>
                </a:lnTo>
                <a:lnTo>
                  <a:pt x="1455864" y="0"/>
                </a:lnTo>
                <a:close/>
              </a:path>
            </a:pathLst>
          </a:custGeom>
          <a:solidFill>
            <a:srgbClr val="9CDABC"/>
          </a:solidFill>
        </p:spPr>
        <p:txBody>
          <a:bodyPr wrap="square" lIns="0" tIns="0" rIns="0" bIns="0" rtlCol="0"/>
          <a:lstStyle/>
          <a:p>
            <a:endParaRPr/>
          </a:p>
        </p:txBody>
      </p:sp>
      <p:sp>
        <p:nvSpPr>
          <p:cNvPr id="6" name="object 6"/>
          <p:cNvSpPr/>
          <p:nvPr/>
        </p:nvSpPr>
        <p:spPr>
          <a:xfrm>
            <a:off x="7152005" y="4587303"/>
            <a:ext cx="1455420" cy="1362075"/>
          </a:xfrm>
          <a:custGeom>
            <a:avLst/>
            <a:gdLst/>
            <a:ahLst/>
            <a:cxnLst/>
            <a:rect l="l" t="t" r="r" b="b"/>
            <a:pathLst>
              <a:path w="1455420" h="1362075">
                <a:moveTo>
                  <a:pt x="0" y="1361706"/>
                </a:moveTo>
                <a:lnTo>
                  <a:pt x="1455000" y="1361706"/>
                </a:lnTo>
                <a:lnTo>
                  <a:pt x="1455000" y="0"/>
                </a:lnTo>
                <a:lnTo>
                  <a:pt x="0" y="0"/>
                </a:lnTo>
                <a:lnTo>
                  <a:pt x="0" y="1361706"/>
                </a:lnTo>
                <a:close/>
              </a:path>
            </a:pathLst>
          </a:custGeom>
          <a:solidFill>
            <a:srgbClr val="9CDABC"/>
          </a:solidFill>
        </p:spPr>
        <p:txBody>
          <a:bodyPr wrap="square" lIns="0" tIns="0" rIns="0" bIns="0" rtlCol="0"/>
          <a:lstStyle/>
          <a:p>
            <a:endParaRPr/>
          </a:p>
        </p:txBody>
      </p:sp>
      <p:sp>
        <p:nvSpPr>
          <p:cNvPr id="7" name="object 7"/>
          <p:cNvSpPr/>
          <p:nvPr/>
        </p:nvSpPr>
        <p:spPr>
          <a:xfrm>
            <a:off x="5498998" y="4751781"/>
            <a:ext cx="1401445" cy="1197610"/>
          </a:xfrm>
          <a:custGeom>
            <a:avLst/>
            <a:gdLst/>
            <a:ahLst/>
            <a:cxnLst/>
            <a:rect l="l" t="t" r="r" b="b"/>
            <a:pathLst>
              <a:path w="1401445" h="1197610">
                <a:moveTo>
                  <a:pt x="0" y="1197229"/>
                </a:moveTo>
                <a:lnTo>
                  <a:pt x="1401000" y="1197229"/>
                </a:lnTo>
                <a:lnTo>
                  <a:pt x="1401000" y="0"/>
                </a:lnTo>
                <a:lnTo>
                  <a:pt x="0" y="0"/>
                </a:lnTo>
                <a:lnTo>
                  <a:pt x="0" y="1197229"/>
                </a:lnTo>
                <a:close/>
              </a:path>
            </a:pathLst>
          </a:custGeom>
          <a:solidFill>
            <a:srgbClr val="9CDABC"/>
          </a:solidFill>
        </p:spPr>
        <p:txBody>
          <a:bodyPr wrap="square" lIns="0" tIns="0" rIns="0" bIns="0" rtlCol="0"/>
          <a:lstStyle/>
          <a:p>
            <a:endParaRPr/>
          </a:p>
        </p:txBody>
      </p:sp>
      <p:sp>
        <p:nvSpPr>
          <p:cNvPr id="8" name="object 8"/>
          <p:cNvSpPr/>
          <p:nvPr/>
        </p:nvSpPr>
        <p:spPr>
          <a:xfrm>
            <a:off x="432003" y="4720082"/>
            <a:ext cx="1452245" cy="1229360"/>
          </a:xfrm>
          <a:custGeom>
            <a:avLst/>
            <a:gdLst/>
            <a:ahLst/>
            <a:cxnLst/>
            <a:rect l="l" t="t" r="r" b="b"/>
            <a:pathLst>
              <a:path w="1452245" h="1229360">
                <a:moveTo>
                  <a:pt x="1452003" y="0"/>
                </a:moveTo>
                <a:lnTo>
                  <a:pt x="0" y="0"/>
                </a:lnTo>
                <a:lnTo>
                  <a:pt x="0" y="1228928"/>
                </a:lnTo>
                <a:lnTo>
                  <a:pt x="1452003" y="1228928"/>
                </a:lnTo>
                <a:lnTo>
                  <a:pt x="1452003" y="0"/>
                </a:lnTo>
                <a:close/>
              </a:path>
            </a:pathLst>
          </a:custGeom>
          <a:solidFill>
            <a:srgbClr val="9CDABC"/>
          </a:solidFill>
        </p:spPr>
        <p:txBody>
          <a:bodyPr wrap="square" lIns="0" tIns="0" rIns="0" bIns="0" rtlCol="0"/>
          <a:lstStyle/>
          <a:p>
            <a:endParaRPr/>
          </a:p>
        </p:txBody>
      </p:sp>
      <p:sp>
        <p:nvSpPr>
          <p:cNvPr id="9" name="object 9"/>
          <p:cNvSpPr/>
          <p:nvPr/>
        </p:nvSpPr>
        <p:spPr>
          <a:xfrm>
            <a:off x="2087994" y="4720082"/>
            <a:ext cx="1452245" cy="1229360"/>
          </a:xfrm>
          <a:custGeom>
            <a:avLst/>
            <a:gdLst/>
            <a:ahLst/>
            <a:cxnLst/>
            <a:rect l="l" t="t" r="r" b="b"/>
            <a:pathLst>
              <a:path w="1452245" h="1229360">
                <a:moveTo>
                  <a:pt x="1452003" y="0"/>
                </a:moveTo>
                <a:lnTo>
                  <a:pt x="0" y="0"/>
                </a:lnTo>
                <a:lnTo>
                  <a:pt x="0" y="1228928"/>
                </a:lnTo>
                <a:lnTo>
                  <a:pt x="1452003" y="1228928"/>
                </a:lnTo>
                <a:lnTo>
                  <a:pt x="1452003" y="0"/>
                </a:lnTo>
                <a:close/>
              </a:path>
            </a:pathLst>
          </a:custGeom>
          <a:solidFill>
            <a:srgbClr val="9CDABC"/>
          </a:solidFill>
        </p:spPr>
        <p:txBody>
          <a:bodyPr wrap="square" lIns="0" tIns="0" rIns="0" bIns="0" rtlCol="0"/>
          <a:lstStyle/>
          <a:p>
            <a:endParaRPr/>
          </a:p>
        </p:txBody>
      </p:sp>
      <p:sp>
        <p:nvSpPr>
          <p:cNvPr id="10" name="object 10"/>
          <p:cNvSpPr/>
          <p:nvPr/>
        </p:nvSpPr>
        <p:spPr>
          <a:xfrm>
            <a:off x="8858999" y="4751781"/>
            <a:ext cx="1401445" cy="1198245"/>
          </a:xfrm>
          <a:custGeom>
            <a:avLst/>
            <a:gdLst/>
            <a:ahLst/>
            <a:cxnLst/>
            <a:rect l="l" t="t" r="r" b="b"/>
            <a:pathLst>
              <a:path w="1401445" h="1198245">
                <a:moveTo>
                  <a:pt x="0" y="1198206"/>
                </a:moveTo>
                <a:lnTo>
                  <a:pt x="1401000" y="1198206"/>
                </a:lnTo>
                <a:lnTo>
                  <a:pt x="1401000" y="0"/>
                </a:lnTo>
                <a:lnTo>
                  <a:pt x="0" y="0"/>
                </a:lnTo>
                <a:lnTo>
                  <a:pt x="0" y="1198206"/>
                </a:lnTo>
                <a:close/>
              </a:path>
            </a:pathLst>
          </a:custGeom>
          <a:solidFill>
            <a:srgbClr val="9CDABC"/>
          </a:solidFill>
        </p:spPr>
        <p:txBody>
          <a:bodyPr wrap="square" lIns="0" tIns="0" rIns="0" bIns="0" rtlCol="0"/>
          <a:lstStyle/>
          <a:p>
            <a:endParaRPr/>
          </a:p>
        </p:txBody>
      </p:sp>
      <p:pic>
        <p:nvPicPr>
          <p:cNvPr id="11" name="object 11"/>
          <p:cNvPicPr/>
          <p:nvPr/>
        </p:nvPicPr>
        <p:blipFill>
          <a:blip r:embed="rId2" cstate="print"/>
          <a:stretch>
            <a:fillRect/>
          </a:stretch>
        </p:blipFill>
        <p:spPr>
          <a:xfrm>
            <a:off x="7151141" y="3699154"/>
            <a:ext cx="1455851" cy="888149"/>
          </a:xfrm>
          <a:prstGeom prst="rect">
            <a:avLst/>
          </a:prstGeom>
        </p:spPr>
      </p:pic>
      <p:pic>
        <p:nvPicPr>
          <p:cNvPr id="12" name="object 12"/>
          <p:cNvPicPr/>
          <p:nvPr/>
        </p:nvPicPr>
        <p:blipFill>
          <a:blip r:embed="rId3" cstate="print"/>
          <a:stretch>
            <a:fillRect/>
          </a:stretch>
        </p:blipFill>
        <p:spPr>
          <a:xfrm>
            <a:off x="8858999" y="3077997"/>
            <a:ext cx="1401000" cy="1673796"/>
          </a:xfrm>
          <a:prstGeom prst="rect">
            <a:avLst/>
          </a:prstGeom>
        </p:spPr>
      </p:pic>
      <p:pic>
        <p:nvPicPr>
          <p:cNvPr id="13" name="object 13"/>
          <p:cNvPicPr/>
          <p:nvPr/>
        </p:nvPicPr>
        <p:blipFill>
          <a:blip r:embed="rId4" cstate="print"/>
          <a:stretch>
            <a:fillRect/>
          </a:stretch>
        </p:blipFill>
        <p:spPr>
          <a:xfrm>
            <a:off x="3791991" y="1975802"/>
            <a:ext cx="1464017" cy="1219352"/>
          </a:xfrm>
          <a:prstGeom prst="rect">
            <a:avLst/>
          </a:prstGeom>
        </p:spPr>
      </p:pic>
      <p:pic>
        <p:nvPicPr>
          <p:cNvPr id="14" name="object 14"/>
          <p:cNvPicPr/>
          <p:nvPr/>
        </p:nvPicPr>
        <p:blipFill>
          <a:blip r:embed="rId5" cstate="print"/>
          <a:stretch>
            <a:fillRect/>
          </a:stretch>
        </p:blipFill>
        <p:spPr>
          <a:xfrm>
            <a:off x="432003" y="3122714"/>
            <a:ext cx="1452003" cy="1338580"/>
          </a:xfrm>
          <a:prstGeom prst="rect">
            <a:avLst/>
          </a:prstGeom>
        </p:spPr>
      </p:pic>
      <p:pic>
        <p:nvPicPr>
          <p:cNvPr id="15" name="object 15"/>
          <p:cNvPicPr/>
          <p:nvPr/>
        </p:nvPicPr>
        <p:blipFill>
          <a:blip r:embed="rId6" cstate="print"/>
          <a:stretch>
            <a:fillRect/>
          </a:stretch>
        </p:blipFill>
        <p:spPr>
          <a:xfrm>
            <a:off x="1983052" y="3195142"/>
            <a:ext cx="1658930" cy="1266151"/>
          </a:xfrm>
          <a:prstGeom prst="rect">
            <a:avLst/>
          </a:prstGeom>
        </p:spPr>
      </p:pic>
      <p:pic>
        <p:nvPicPr>
          <p:cNvPr id="16" name="object 16"/>
          <p:cNvPicPr/>
          <p:nvPr/>
        </p:nvPicPr>
        <p:blipFill>
          <a:blip r:embed="rId7" cstate="print"/>
          <a:stretch>
            <a:fillRect/>
          </a:stretch>
        </p:blipFill>
        <p:spPr>
          <a:xfrm>
            <a:off x="5498998" y="3447148"/>
            <a:ext cx="1401013" cy="1304632"/>
          </a:xfrm>
          <a:prstGeom prst="rect">
            <a:avLst/>
          </a:prstGeom>
        </p:spPr>
      </p:pic>
      <p:grpSp>
        <p:nvGrpSpPr>
          <p:cNvPr id="17" name="object 17"/>
          <p:cNvGrpSpPr/>
          <p:nvPr/>
        </p:nvGrpSpPr>
        <p:grpSpPr>
          <a:xfrm>
            <a:off x="3792004" y="3447160"/>
            <a:ext cx="1441450" cy="2501900"/>
            <a:chOff x="3792004" y="3447160"/>
            <a:chExt cx="1441450" cy="2501900"/>
          </a:xfrm>
        </p:grpSpPr>
        <p:sp>
          <p:nvSpPr>
            <p:cNvPr id="18" name="object 18"/>
            <p:cNvSpPr/>
            <p:nvPr/>
          </p:nvSpPr>
          <p:spPr>
            <a:xfrm>
              <a:off x="3792004" y="4587303"/>
              <a:ext cx="1441450" cy="1362075"/>
            </a:xfrm>
            <a:custGeom>
              <a:avLst/>
              <a:gdLst/>
              <a:ahLst/>
              <a:cxnLst/>
              <a:rect l="l" t="t" r="r" b="b"/>
              <a:pathLst>
                <a:path w="1441450" h="1362075">
                  <a:moveTo>
                    <a:pt x="1441068" y="0"/>
                  </a:moveTo>
                  <a:lnTo>
                    <a:pt x="0" y="0"/>
                  </a:lnTo>
                  <a:lnTo>
                    <a:pt x="0" y="1361706"/>
                  </a:lnTo>
                  <a:lnTo>
                    <a:pt x="1441068" y="1361706"/>
                  </a:lnTo>
                  <a:lnTo>
                    <a:pt x="1441068" y="0"/>
                  </a:lnTo>
                  <a:close/>
                </a:path>
              </a:pathLst>
            </a:custGeom>
            <a:solidFill>
              <a:srgbClr val="9CDABC"/>
            </a:solidFill>
          </p:spPr>
          <p:txBody>
            <a:bodyPr wrap="square" lIns="0" tIns="0" rIns="0" bIns="0" rtlCol="0"/>
            <a:lstStyle/>
            <a:p>
              <a:endParaRPr/>
            </a:p>
          </p:txBody>
        </p:sp>
        <p:pic>
          <p:nvPicPr>
            <p:cNvPr id="19" name="object 19"/>
            <p:cNvPicPr/>
            <p:nvPr/>
          </p:nvPicPr>
          <p:blipFill>
            <a:blip r:embed="rId8" cstate="print"/>
            <a:stretch>
              <a:fillRect/>
            </a:stretch>
          </p:blipFill>
          <p:spPr>
            <a:xfrm>
              <a:off x="3792004" y="3447160"/>
              <a:ext cx="1441068" cy="1358722"/>
            </a:xfrm>
            <a:prstGeom prst="rect">
              <a:avLst/>
            </a:prstGeom>
          </p:spPr>
        </p:pic>
      </p:grpSp>
      <p:pic>
        <p:nvPicPr>
          <p:cNvPr id="20" name="object 20"/>
          <p:cNvPicPr/>
          <p:nvPr/>
        </p:nvPicPr>
        <p:blipFill>
          <a:blip r:embed="rId9" cstate="print"/>
          <a:stretch>
            <a:fillRect/>
          </a:stretch>
        </p:blipFill>
        <p:spPr>
          <a:xfrm>
            <a:off x="2087994" y="4720082"/>
            <a:ext cx="1452003" cy="621830"/>
          </a:xfrm>
          <a:prstGeom prst="rect">
            <a:avLst/>
          </a:prstGeom>
        </p:spPr>
      </p:pic>
      <p:sp>
        <p:nvSpPr>
          <p:cNvPr id="23" name="object 23"/>
          <p:cNvSpPr txBox="1"/>
          <p:nvPr/>
        </p:nvSpPr>
        <p:spPr>
          <a:xfrm>
            <a:off x="483062" y="1861209"/>
            <a:ext cx="1414367" cy="1195199"/>
          </a:xfrm>
          <a:prstGeom prst="rect">
            <a:avLst/>
          </a:prstGeom>
        </p:spPr>
        <p:txBody>
          <a:bodyPr vert="horz" wrap="square" lIns="0" tIns="12700" rIns="0" bIns="0" rtlCol="0">
            <a:spAutoFit/>
          </a:bodyPr>
          <a:lstStyle/>
          <a:p>
            <a:pPr marL="12700" marR="6350" algn="l" rtl="0">
              <a:lnSpc>
                <a:spcPct val="100000"/>
              </a:lnSpc>
            </a:pPr>
            <a:r>
              <a:rPr lang="uk" sz="1000" b="0" i="0" u="none" spc="-10" baseline="0">
                <a:solidFill>
                  <a:srgbClr val="2D2525"/>
                </a:solidFill>
                <a:latin typeface="Arial"/>
                <a:cs typeface="Arial"/>
              </a:rPr>
              <a:t>Четвертий</a:t>
            </a:r>
            <a:r>
              <a:rPr lang="uk" sz="1400" b="0" i="0" u="none" baseline="0">
                <a:solidFill>
                  <a:srgbClr val="2D2525"/>
                </a:solidFill>
                <a:latin typeface="Oriflame Sans 2.0"/>
                <a:cs typeface="Oriflame Sans 2.0"/>
              </a:rPr>
              <a:t> </a:t>
            </a:r>
            <a:r>
              <a:rPr lang="uk" sz="1000" b="0" i="0" u="none" spc="-10" baseline="0">
                <a:solidFill>
                  <a:srgbClr val="2D2525"/>
                </a:solidFill>
                <a:latin typeface="Arial"/>
                <a:cs typeface="Arial"/>
              </a:rPr>
              <a:t>рік поспіль компанія здобуває звання</a:t>
            </a:r>
            <a:endParaRPr lang="uk" sz="1000" spc="-10" dirty="0">
              <a:solidFill>
                <a:srgbClr val="2D2525"/>
              </a:solidFill>
              <a:latin typeface="Arial"/>
              <a:cs typeface="Arial"/>
            </a:endParaRPr>
          </a:p>
          <a:p>
            <a:pPr marL="12700" algn="l" rtl="0">
              <a:lnSpc>
                <a:spcPct val="100000"/>
              </a:lnSpc>
              <a:spcBef>
                <a:spcPts val="80"/>
              </a:spcBef>
            </a:pPr>
            <a:r>
              <a:rPr lang="uk" sz="1100" b="1" i="0" u="none" spc="-10" baseline="0">
                <a:solidFill>
                  <a:srgbClr val="2D2525"/>
                </a:solidFill>
                <a:latin typeface="Arial"/>
                <a:cs typeface="Arial"/>
              </a:rPr>
              <a:t>«Кліматичний лідер» </a:t>
            </a:r>
            <a:r>
              <a:rPr lang="uk" sz="1000" b="0" i="0" u="none" spc="-10" baseline="0">
                <a:solidFill>
                  <a:srgbClr val="2D2525"/>
                </a:solidFill>
                <a:latin typeface="Arial"/>
                <a:cs typeface="Arial"/>
              </a:rPr>
              <a:t>в Європі за версією Financial Times та Statista.</a:t>
            </a:r>
            <a:endParaRPr lang="uk" sz="1000" spc="-10" dirty="0">
              <a:solidFill>
                <a:srgbClr val="2D2525"/>
              </a:solidFill>
              <a:latin typeface="Arial"/>
              <a:cs typeface="Arial"/>
            </a:endParaRPr>
          </a:p>
        </p:txBody>
      </p:sp>
      <p:sp>
        <p:nvSpPr>
          <p:cNvPr id="24" name="object 24"/>
          <p:cNvSpPr txBox="1"/>
          <p:nvPr/>
        </p:nvSpPr>
        <p:spPr>
          <a:xfrm>
            <a:off x="452356" y="4684016"/>
            <a:ext cx="1487786" cy="548868"/>
          </a:xfrm>
          <a:prstGeom prst="rect">
            <a:avLst/>
          </a:prstGeom>
        </p:spPr>
        <p:txBody>
          <a:bodyPr vert="horz" wrap="square" lIns="0" tIns="12700" rIns="0" bIns="0" rtlCol="0">
            <a:spAutoFit/>
          </a:bodyPr>
          <a:lstStyle/>
          <a:p>
            <a:pPr algn="l" rtl="0">
              <a:spcBef>
                <a:spcPts val="100"/>
              </a:spcBef>
            </a:pPr>
            <a:r>
              <a:rPr lang="uk" sz="1700" b="0" i="0" u="none" spc="-235" baseline="0" dirty="0">
                <a:solidFill>
                  <a:srgbClr val="2D2525"/>
                </a:solidFill>
                <a:latin typeface="Arial Black"/>
                <a:cs typeface="Arial Black"/>
              </a:rPr>
              <a:t>162</a:t>
            </a:r>
            <a:r>
              <a:rPr lang="uk" sz="1700" b="0" i="0" u="none" spc="-170" baseline="0" dirty="0">
                <a:solidFill>
                  <a:srgbClr val="2D2525"/>
                </a:solidFill>
                <a:latin typeface="Arial Black"/>
                <a:cs typeface="Arial Black"/>
              </a:rPr>
              <a:t> </a:t>
            </a:r>
            <a:r>
              <a:rPr lang="uk" sz="1700" b="1" i="0" u="none" baseline="0" dirty="0">
                <a:solidFill>
                  <a:srgbClr val="2D2525"/>
                </a:solidFill>
                <a:latin typeface="Oriflame Sans 2.0"/>
                <a:cs typeface="Oriflame Sans 2.0"/>
              </a:rPr>
              <a:t>млн євро</a:t>
            </a:r>
            <a:endParaRPr lang="uk" sz="1700" dirty="0">
              <a:latin typeface="Oriflame Sans 2.0"/>
              <a:cs typeface="Oriflame Sans 2.0"/>
            </a:endParaRPr>
          </a:p>
          <a:p>
            <a:pPr rtl="0">
              <a:lnSpc>
                <a:spcPct val="100000"/>
              </a:lnSpc>
              <a:spcBef>
                <a:spcPts val="100"/>
              </a:spcBef>
            </a:pPr>
            <a:endParaRPr sz="1700" dirty="0">
              <a:latin typeface="Arial Black"/>
              <a:cs typeface="Arial Black"/>
            </a:endParaRPr>
          </a:p>
        </p:txBody>
      </p:sp>
      <p:sp>
        <p:nvSpPr>
          <p:cNvPr id="25" name="object 25"/>
          <p:cNvSpPr txBox="1"/>
          <p:nvPr/>
        </p:nvSpPr>
        <p:spPr>
          <a:xfrm>
            <a:off x="444461" y="4894226"/>
            <a:ext cx="1502926" cy="1016111"/>
          </a:xfrm>
          <a:prstGeom prst="rect">
            <a:avLst/>
          </a:prstGeom>
        </p:spPr>
        <p:txBody>
          <a:bodyPr vert="horz" wrap="square" lIns="0" tIns="27939" rIns="0" bIns="0" rtlCol="0">
            <a:spAutoFit/>
          </a:bodyPr>
          <a:lstStyle/>
          <a:p>
            <a:pPr marL="25400" marR="30480" rtl="0">
              <a:lnSpc>
                <a:spcPts val="1100"/>
              </a:lnSpc>
              <a:spcBef>
                <a:spcPts val="219"/>
              </a:spcBef>
            </a:pPr>
            <a:r>
              <a:rPr lang="uk" sz="1100" b="1" i="0" u="none" dirty="0">
                <a:solidFill>
                  <a:srgbClr val="2D2525"/>
                </a:solidFill>
                <a:latin typeface="Oriflame Sans 2.0"/>
                <a:cs typeface="Arial" panose="020B0604020202020204" pitchFamily="34" charset="0"/>
              </a:rPr>
              <a:t>виплачено Підприємцям Оріфлейм у сфері краси </a:t>
            </a:r>
            <a:r>
              <a:rPr lang="uk" sz="1100" i="0" u="none" dirty="0">
                <a:solidFill>
                  <a:srgbClr val="2D2525"/>
                </a:solidFill>
                <a:latin typeface="Oriflame Sans 2.0"/>
                <a:cs typeface="Arial" panose="020B0604020202020204" pitchFamily="34" charset="0"/>
              </a:rPr>
              <a:t>і Учасникам 1 по всьому світу у вигляді бонусів та інших форм визнання</a:t>
            </a:r>
            <a:endParaRPr sz="1100" dirty="0">
              <a:latin typeface="Old English Text MT" panose="03040902040508030806" pitchFamily="66" charset="0"/>
              <a:cs typeface="Arial" panose="020B0604020202020204" pitchFamily="34" charset="0"/>
            </a:endParaRPr>
          </a:p>
        </p:txBody>
      </p:sp>
      <p:sp>
        <p:nvSpPr>
          <p:cNvPr id="26" name="object 26"/>
          <p:cNvSpPr txBox="1"/>
          <p:nvPr/>
        </p:nvSpPr>
        <p:spPr>
          <a:xfrm>
            <a:off x="2087994" y="4720082"/>
            <a:ext cx="1452245" cy="1159035"/>
          </a:xfrm>
          <a:prstGeom prst="rect">
            <a:avLst/>
          </a:prstGeom>
        </p:spPr>
        <p:txBody>
          <a:bodyPr vert="horz" wrap="square" lIns="0" tIns="0" rIns="0" bIns="0" rtlCol="0">
            <a:spAutoFit/>
          </a:bodyPr>
          <a:lstStyle/>
          <a:p>
            <a:pPr rtl="0">
              <a:lnSpc>
                <a:spcPct val="100000"/>
              </a:lnSpc>
            </a:pPr>
            <a:endParaRPr sz="1000" dirty="0">
              <a:latin typeface="Times New Roman"/>
              <a:cs typeface="Times New Roman"/>
            </a:endParaRPr>
          </a:p>
          <a:p>
            <a:pPr rtl="0">
              <a:lnSpc>
                <a:spcPct val="100000"/>
              </a:lnSpc>
            </a:pPr>
            <a:endParaRPr sz="1000" dirty="0">
              <a:latin typeface="Times New Roman"/>
              <a:cs typeface="Times New Roman"/>
            </a:endParaRPr>
          </a:p>
          <a:p>
            <a:pPr rtl="0">
              <a:lnSpc>
                <a:spcPct val="100000"/>
              </a:lnSpc>
            </a:pPr>
            <a:endParaRPr sz="1000" dirty="0">
              <a:latin typeface="Times New Roman"/>
              <a:cs typeface="Times New Roman"/>
            </a:endParaRPr>
          </a:p>
          <a:p>
            <a:pPr marR="46355" algn="just" rtl="0">
              <a:lnSpc>
                <a:spcPct val="95800"/>
              </a:lnSpc>
              <a:spcBef>
                <a:spcPts val="5"/>
              </a:spcBef>
            </a:pPr>
            <a:endParaRPr lang="uk" sz="1000" b="0" i="0" u="none" baseline="0" dirty="0">
              <a:solidFill>
                <a:srgbClr val="2D2525"/>
              </a:solidFill>
              <a:latin typeface="Oriflame Sans 2.0"/>
              <a:cs typeface="Arial Black"/>
            </a:endParaRPr>
          </a:p>
          <a:p>
            <a:pPr marR="46355" algn="just" rtl="0">
              <a:lnSpc>
                <a:spcPct val="95800"/>
              </a:lnSpc>
              <a:spcBef>
                <a:spcPts val="5"/>
              </a:spcBef>
            </a:pPr>
            <a:r>
              <a:rPr lang="uk" sz="930" b="0" i="0" u="none" baseline="0" dirty="0">
                <a:solidFill>
                  <a:srgbClr val="2D2525"/>
                </a:solidFill>
                <a:latin typeface="Oriflame Sans 2.0"/>
                <a:cs typeface="Arial Black"/>
              </a:rPr>
              <a:t>Ми </a:t>
            </a:r>
            <a:r>
              <a:rPr lang="uk" sz="930" b="1" i="0" u="none" baseline="0" dirty="0">
                <a:solidFill>
                  <a:srgbClr val="2D2525"/>
                </a:solidFill>
                <a:latin typeface="Oriflame Sans 2.0"/>
                <a:cs typeface="Arial Black"/>
              </a:rPr>
              <a:t>досягли наших науково обґрунтованих цілей </a:t>
            </a:r>
            <a:r>
              <a:rPr lang="uk" sz="930" b="0" i="0" u="none" baseline="0" dirty="0">
                <a:solidFill>
                  <a:srgbClr val="2D2525"/>
                </a:solidFill>
                <a:latin typeface="Oriflame Sans 2.0"/>
                <a:cs typeface="Arial Black"/>
              </a:rPr>
              <a:t>на шість років раніше запланованого терміну</a:t>
            </a:r>
            <a:endParaRPr sz="930" dirty="0">
              <a:latin typeface="Oriflame Sans 2.0"/>
              <a:cs typeface="Arial"/>
            </a:endParaRPr>
          </a:p>
        </p:txBody>
      </p:sp>
      <p:sp>
        <p:nvSpPr>
          <p:cNvPr id="27" name="object 27"/>
          <p:cNvSpPr txBox="1"/>
          <p:nvPr/>
        </p:nvSpPr>
        <p:spPr>
          <a:xfrm>
            <a:off x="2245912" y="1784655"/>
            <a:ext cx="946785" cy="482600"/>
          </a:xfrm>
          <a:prstGeom prst="rect">
            <a:avLst/>
          </a:prstGeom>
        </p:spPr>
        <p:txBody>
          <a:bodyPr vert="horz" wrap="square" lIns="0" tIns="12700" rIns="0" bIns="0" rtlCol="0">
            <a:spAutoFit/>
          </a:bodyPr>
          <a:lstStyle/>
          <a:p>
            <a:pPr rtl="0">
              <a:lnSpc>
                <a:spcPct val="100000"/>
              </a:lnSpc>
              <a:spcBef>
                <a:spcPts val="100"/>
              </a:spcBef>
            </a:pPr>
            <a:r>
              <a:rPr lang="uk" sz="3000" b="0" i="0" u="none" spc="-440" baseline="0">
                <a:solidFill>
                  <a:srgbClr val="2D2525"/>
                </a:solidFill>
                <a:latin typeface="Arial Black"/>
                <a:cs typeface="Arial Black"/>
              </a:rPr>
              <a:t>100%</a:t>
            </a:r>
            <a:endParaRPr sz="3000" dirty="0">
              <a:latin typeface="Arial Black"/>
              <a:cs typeface="Arial Black"/>
            </a:endParaRPr>
          </a:p>
        </p:txBody>
      </p:sp>
      <p:sp>
        <p:nvSpPr>
          <p:cNvPr id="28" name="object 28"/>
          <p:cNvSpPr txBox="1"/>
          <p:nvPr/>
        </p:nvSpPr>
        <p:spPr>
          <a:xfrm>
            <a:off x="1985992" y="2162906"/>
            <a:ext cx="1655991" cy="1015662"/>
          </a:xfrm>
          <a:prstGeom prst="rect">
            <a:avLst/>
          </a:prstGeom>
        </p:spPr>
        <p:txBody>
          <a:bodyPr vert="horz" wrap="square" lIns="0" tIns="27939" rIns="0" bIns="0" rtlCol="0">
            <a:spAutoFit/>
          </a:bodyPr>
          <a:lstStyle/>
          <a:p>
            <a:pPr marL="25400" marR="30480" rtl="0">
              <a:lnSpc>
                <a:spcPts val="1100"/>
              </a:lnSpc>
              <a:spcBef>
                <a:spcPts val="219"/>
              </a:spcBef>
            </a:pPr>
            <a:r>
              <a:rPr lang="uk" sz="1000" b="1" i="0" u="none" baseline="0" dirty="0">
                <a:solidFill>
                  <a:srgbClr val="2D2525"/>
                </a:solidFill>
                <a:latin typeface="Oriflame Sans 2.0"/>
                <a:cs typeface="Oriflame Sans 2.0"/>
              </a:rPr>
              <a:t>усіх засобів, що потребують змиванн</a:t>
            </a:r>
            <a:r>
              <a:rPr lang="uk" sz="1000" b="0" i="0" u="none" baseline="0" dirty="0">
                <a:solidFill>
                  <a:srgbClr val="2D2525"/>
                </a:solidFill>
                <a:latin typeface="Oriflame Sans 2.0"/>
                <a:cs typeface="Oriflame Sans 2.0"/>
              </a:rPr>
              <a:t>я, випущених у 2024 році, </a:t>
            </a:r>
            <a:r>
              <a:rPr lang="uk" sz="1000" b="1" i="0" u="none" baseline="0" dirty="0">
                <a:solidFill>
                  <a:srgbClr val="2D2525"/>
                </a:solidFill>
                <a:latin typeface="Oriflame Sans 2.0"/>
                <a:cs typeface="Oriflame Sans 2.0"/>
              </a:rPr>
              <a:t>були розроблені з урахуванням можливості біологічного розкладання</a:t>
            </a:r>
            <a:r>
              <a:rPr lang="uk" sz="825" b="0" i="0" u="none" spc="-15" baseline="35353" dirty="0">
                <a:solidFill>
                  <a:srgbClr val="2D2525"/>
                </a:solidFill>
                <a:latin typeface="Arial"/>
                <a:cs typeface="Arial"/>
              </a:rPr>
              <a:t>2</a:t>
            </a:r>
            <a:endParaRPr sz="825" baseline="35353" dirty="0">
              <a:latin typeface="Arial"/>
              <a:cs typeface="Arial"/>
            </a:endParaRPr>
          </a:p>
        </p:txBody>
      </p:sp>
      <p:sp>
        <p:nvSpPr>
          <p:cNvPr id="29" name="object 29"/>
          <p:cNvSpPr txBox="1"/>
          <p:nvPr/>
        </p:nvSpPr>
        <p:spPr>
          <a:xfrm>
            <a:off x="3883230" y="4789697"/>
            <a:ext cx="959485" cy="482600"/>
          </a:xfrm>
          <a:prstGeom prst="rect">
            <a:avLst/>
          </a:prstGeom>
        </p:spPr>
        <p:txBody>
          <a:bodyPr vert="horz" wrap="square" lIns="0" tIns="12700" rIns="0" bIns="0" rtlCol="0">
            <a:spAutoFit/>
          </a:bodyPr>
          <a:lstStyle/>
          <a:p>
            <a:pPr marL="12700" rtl="0">
              <a:lnSpc>
                <a:spcPct val="100000"/>
              </a:lnSpc>
              <a:spcBef>
                <a:spcPts val="100"/>
              </a:spcBef>
            </a:pPr>
            <a:r>
              <a:rPr lang="uk" sz="3000" b="0" i="0" u="none" spc="-440" baseline="0">
                <a:solidFill>
                  <a:srgbClr val="2D2525"/>
                </a:solidFill>
                <a:latin typeface="Arial Black"/>
                <a:cs typeface="Arial Black"/>
              </a:rPr>
              <a:t>100%</a:t>
            </a:r>
            <a:endParaRPr sz="3000" dirty="0">
              <a:latin typeface="Arial Black"/>
              <a:cs typeface="Arial Black"/>
            </a:endParaRPr>
          </a:p>
        </p:txBody>
      </p:sp>
      <p:sp>
        <p:nvSpPr>
          <p:cNvPr id="30" name="object 30"/>
          <p:cNvSpPr txBox="1"/>
          <p:nvPr/>
        </p:nvSpPr>
        <p:spPr>
          <a:xfrm>
            <a:off x="3829495" y="5211175"/>
            <a:ext cx="1473247" cy="618117"/>
          </a:xfrm>
          <a:prstGeom prst="rect">
            <a:avLst/>
          </a:prstGeom>
        </p:spPr>
        <p:txBody>
          <a:bodyPr vert="horz" wrap="square" lIns="0" tIns="27939" rIns="0" bIns="0" rtlCol="0">
            <a:spAutoFit/>
          </a:bodyPr>
          <a:lstStyle/>
          <a:p>
            <a:pPr marL="12700" algn="l" rtl="0">
              <a:lnSpc>
                <a:spcPts val="1100"/>
              </a:lnSpc>
            </a:pPr>
            <a:r>
              <a:rPr lang="uk" sz="1000" b="1" i="0" u="none" baseline="0" dirty="0">
                <a:solidFill>
                  <a:srgbClr val="2D2525"/>
                </a:solidFill>
                <a:latin typeface="Oriflame Sans 2.0"/>
                <a:cs typeface="Oriflame Sans 2.0"/>
              </a:rPr>
              <a:t>відновлюваної електроенергії</a:t>
            </a:r>
            <a:endParaRPr lang="uk" sz="1000" dirty="0">
              <a:latin typeface="Oriflame Sans 2.0"/>
              <a:cs typeface="Oriflame Sans 2.0"/>
            </a:endParaRPr>
          </a:p>
          <a:p>
            <a:pPr marL="12700" marR="107950" algn="l" rtl="0">
              <a:lnSpc>
                <a:spcPct val="100000"/>
              </a:lnSpc>
            </a:pPr>
            <a:r>
              <a:rPr lang="uk" sz="1000" b="1" i="0" u="none" baseline="0" dirty="0">
                <a:solidFill>
                  <a:srgbClr val="2D2525"/>
                </a:solidFill>
                <a:latin typeface="Oriflame Sans 2.0"/>
                <a:cs typeface="Oriflame Sans 2.0"/>
              </a:rPr>
              <a:t> </a:t>
            </a:r>
            <a:r>
              <a:rPr lang="uk" sz="1000" b="0" i="0" u="none" baseline="0" dirty="0">
                <a:solidFill>
                  <a:srgbClr val="2D2525"/>
                </a:solidFill>
                <a:latin typeface="Oriflame Sans 2.0"/>
                <a:cs typeface="Oriflame Sans 2.0"/>
              </a:rPr>
              <a:t>на всіх об'єктах Оріфлейм з 2018 року</a:t>
            </a:r>
            <a:endParaRPr lang="uk" sz="1000" dirty="0">
              <a:latin typeface="Oriflame Sans 2.0"/>
              <a:cs typeface="Oriflame Sans 2.0"/>
            </a:endParaRPr>
          </a:p>
        </p:txBody>
      </p:sp>
      <p:sp>
        <p:nvSpPr>
          <p:cNvPr id="31" name="object 31"/>
          <p:cNvSpPr txBox="1"/>
          <p:nvPr/>
        </p:nvSpPr>
        <p:spPr>
          <a:xfrm>
            <a:off x="8966981" y="4815353"/>
            <a:ext cx="1194494" cy="166712"/>
          </a:xfrm>
          <a:prstGeom prst="rect">
            <a:avLst/>
          </a:prstGeom>
        </p:spPr>
        <p:txBody>
          <a:bodyPr vert="horz" wrap="square" lIns="0" tIns="12700" rIns="0" bIns="0" rtlCol="0">
            <a:spAutoFit/>
          </a:bodyPr>
          <a:lstStyle/>
          <a:p>
            <a:pPr marL="12700" algn="l" rtl="0">
              <a:lnSpc>
                <a:spcPts val="1175"/>
              </a:lnSpc>
            </a:pPr>
            <a:r>
              <a:rPr lang="uk" sz="1000" b="1" i="0" u="none" baseline="0">
                <a:solidFill>
                  <a:srgbClr val="2D2525"/>
                </a:solidFill>
                <a:latin typeface="Oriflame Sans 2.0"/>
                <a:cs typeface="Oriflame Sans 2.0"/>
              </a:rPr>
              <a:t>Жінки становлять</a:t>
            </a:r>
            <a:endParaRPr lang="uk" sz="1000" dirty="0">
              <a:latin typeface="Oriflame Sans 2.0"/>
              <a:cs typeface="Oriflame Sans 2.0"/>
            </a:endParaRPr>
          </a:p>
        </p:txBody>
      </p:sp>
      <p:sp>
        <p:nvSpPr>
          <p:cNvPr id="32" name="object 32"/>
          <p:cNvSpPr txBox="1"/>
          <p:nvPr/>
        </p:nvSpPr>
        <p:spPr>
          <a:xfrm>
            <a:off x="8966981" y="4980246"/>
            <a:ext cx="789305" cy="482600"/>
          </a:xfrm>
          <a:prstGeom prst="rect">
            <a:avLst/>
          </a:prstGeom>
        </p:spPr>
        <p:txBody>
          <a:bodyPr vert="horz" wrap="square" lIns="0" tIns="12700" rIns="0" bIns="0" rtlCol="0">
            <a:spAutoFit/>
          </a:bodyPr>
          <a:lstStyle/>
          <a:p>
            <a:pPr rtl="0">
              <a:lnSpc>
                <a:spcPct val="100000"/>
              </a:lnSpc>
              <a:spcBef>
                <a:spcPts val="100"/>
              </a:spcBef>
            </a:pPr>
            <a:r>
              <a:rPr lang="uk" sz="3000" b="0" i="0" u="none" spc="-330" baseline="0" dirty="0">
                <a:solidFill>
                  <a:srgbClr val="2D2525"/>
                </a:solidFill>
                <a:latin typeface="Arial Black"/>
                <a:cs typeface="Arial Black"/>
              </a:rPr>
              <a:t>50%</a:t>
            </a:r>
            <a:endParaRPr sz="3000" dirty="0">
              <a:latin typeface="Arial Black"/>
              <a:cs typeface="Arial Black"/>
            </a:endParaRPr>
          </a:p>
        </p:txBody>
      </p:sp>
      <p:sp>
        <p:nvSpPr>
          <p:cNvPr id="33" name="object 33"/>
          <p:cNvSpPr txBox="1"/>
          <p:nvPr/>
        </p:nvSpPr>
        <p:spPr>
          <a:xfrm>
            <a:off x="8966985" y="5428301"/>
            <a:ext cx="1194490" cy="320601"/>
          </a:xfrm>
          <a:prstGeom prst="rect">
            <a:avLst/>
          </a:prstGeom>
        </p:spPr>
        <p:txBody>
          <a:bodyPr vert="horz" wrap="square" lIns="0" tIns="12700" rIns="0" bIns="0" rtlCol="0">
            <a:spAutoFit/>
          </a:bodyPr>
          <a:lstStyle/>
          <a:p>
            <a:pPr marR="5080" rtl="0">
              <a:lnSpc>
                <a:spcPct val="100000"/>
              </a:lnSpc>
              <a:spcBef>
                <a:spcPts val="100"/>
              </a:spcBef>
            </a:pPr>
            <a:r>
              <a:rPr lang="uk" sz="1000" b="0" i="0" u="none" baseline="0">
                <a:solidFill>
                  <a:srgbClr val="2D2525"/>
                </a:solidFill>
                <a:latin typeface="Arial"/>
                <a:cs typeface="Arial"/>
              </a:rPr>
              <a:t>нашої </a:t>
            </a:r>
            <a:r>
              <a:rPr lang="uk" sz="1000" b="0" i="0" u="none" spc="-45" baseline="0">
                <a:solidFill>
                  <a:srgbClr val="2D2525"/>
                </a:solidFill>
                <a:latin typeface="Arial"/>
                <a:cs typeface="Arial"/>
              </a:rPr>
              <a:t> </a:t>
            </a:r>
            <a:r>
              <a:rPr lang="uk" sz="1000" b="0" i="0" u="none" baseline="0">
                <a:solidFill>
                  <a:srgbClr val="2D2525"/>
                </a:solidFill>
                <a:latin typeface="Oriflame Sans 2.0"/>
                <a:cs typeface="Oriflame Sans 2.0"/>
              </a:rPr>
              <a:t>Глобальної команди лідерів</a:t>
            </a:r>
            <a:endParaRPr sz="1000" dirty="0">
              <a:latin typeface="Arial"/>
              <a:cs typeface="Arial"/>
            </a:endParaRPr>
          </a:p>
        </p:txBody>
      </p:sp>
      <p:sp>
        <p:nvSpPr>
          <p:cNvPr id="34" name="object 34"/>
          <p:cNvSpPr txBox="1"/>
          <p:nvPr/>
        </p:nvSpPr>
        <p:spPr>
          <a:xfrm>
            <a:off x="5358026" y="2039418"/>
            <a:ext cx="610235" cy="166712"/>
          </a:xfrm>
          <a:prstGeom prst="rect">
            <a:avLst/>
          </a:prstGeom>
        </p:spPr>
        <p:txBody>
          <a:bodyPr vert="horz" wrap="square" lIns="0" tIns="12700" rIns="0" bIns="0" rtlCol="0">
            <a:spAutoFit/>
          </a:bodyPr>
          <a:lstStyle/>
          <a:p>
            <a:pPr rtl="0">
              <a:lnSpc>
                <a:spcPct val="100000"/>
              </a:lnSpc>
              <a:spcBef>
                <a:spcPts val="100"/>
              </a:spcBef>
            </a:pPr>
            <a:r>
              <a:rPr lang="uk" sz="1000" b="0" i="0" u="none" spc="-90" baseline="0">
                <a:solidFill>
                  <a:srgbClr val="2D2525"/>
                </a:solidFill>
                <a:latin typeface="Arial Black"/>
                <a:cs typeface="Arial Black"/>
              </a:rPr>
              <a:t>Понад</a:t>
            </a:r>
            <a:endParaRPr sz="1000" dirty="0">
              <a:latin typeface="Arial Black"/>
              <a:cs typeface="Arial Black"/>
            </a:endParaRPr>
          </a:p>
        </p:txBody>
      </p:sp>
      <p:sp>
        <p:nvSpPr>
          <p:cNvPr id="35" name="object 35"/>
          <p:cNvSpPr txBox="1"/>
          <p:nvPr/>
        </p:nvSpPr>
        <p:spPr>
          <a:xfrm>
            <a:off x="5358000" y="2134655"/>
            <a:ext cx="641350" cy="482600"/>
          </a:xfrm>
          <a:prstGeom prst="rect">
            <a:avLst/>
          </a:prstGeom>
        </p:spPr>
        <p:txBody>
          <a:bodyPr vert="horz" wrap="square" lIns="0" tIns="12700" rIns="0" bIns="0" rtlCol="0">
            <a:spAutoFit/>
          </a:bodyPr>
          <a:lstStyle/>
          <a:p>
            <a:pPr rtl="0">
              <a:lnSpc>
                <a:spcPct val="100000"/>
              </a:lnSpc>
              <a:spcBef>
                <a:spcPts val="100"/>
              </a:spcBef>
            </a:pPr>
            <a:r>
              <a:rPr lang="uk" sz="3000" b="0" i="0" u="none" spc="-385" baseline="0">
                <a:solidFill>
                  <a:srgbClr val="2D2525"/>
                </a:solidFill>
                <a:latin typeface="Arial Black"/>
                <a:cs typeface="Arial Black"/>
              </a:rPr>
              <a:t>575</a:t>
            </a:r>
            <a:endParaRPr sz="3000">
              <a:latin typeface="Arial Black"/>
              <a:cs typeface="Arial Black"/>
            </a:endParaRPr>
          </a:p>
        </p:txBody>
      </p:sp>
      <p:sp>
        <p:nvSpPr>
          <p:cNvPr id="36" name="object 36"/>
          <p:cNvSpPr txBox="1"/>
          <p:nvPr/>
        </p:nvSpPr>
        <p:spPr>
          <a:xfrm>
            <a:off x="5357995" y="2528355"/>
            <a:ext cx="1393905" cy="630941"/>
          </a:xfrm>
          <a:prstGeom prst="rect">
            <a:avLst/>
          </a:prstGeom>
        </p:spPr>
        <p:txBody>
          <a:bodyPr vert="horz" wrap="square" lIns="0" tIns="27939" rIns="0" bIns="0" rtlCol="0">
            <a:spAutoFit/>
          </a:bodyPr>
          <a:lstStyle/>
          <a:p>
            <a:pPr marL="12700" algn="l" rtl="0">
              <a:lnSpc>
                <a:spcPts val="1100"/>
              </a:lnSpc>
            </a:pPr>
            <a:r>
              <a:rPr lang="uk" sz="1000" b="1" i="0" u="none" baseline="0">
                <a:solidFill>
                  <a:srgbClr val="2D2525"/>
                </a:solidFill>
                <a:latin typeface="Oriflame Sans 2.0"/>
                <a:cs typeface="Oriflame Sans 2.0"/>
              </a:rPr>
              <a:t>тонн переробленого</a:t>
            </a:r>
            <a:endParaRPr lang="uk" sz="1000" dirty="0">
              <a:latin typeface="Oriflame Sans 2.0"/>
              <a:cs typeface="Oriflame Sans 2.0"/>
            </a:endParaRPr>
          </a:p>
          <a:p>
            <a:pPr marL="12700" marR="16510" algn="l" rtl="0">
              <a:lnSpc>
                <a:spcPct val="100000"/>
              </a:lnSpc>
            </a:pPr>
            <a:r>
              <a:rPr lang="uk" sz="1000" b="1" i="0" u="none" baseline="0">
                <a:solidFill>
                  <a:srgbClr val="2D2525"/>
                </a:solidFill>
                <a:latin typeface="Oriflame Sans 2.0"/>
                <a:cs typeface="Oriflame Sans 2.0"/>
              </a:rPr>
              <a:t>пластику та скла</a:t>
            </a:r>
            <a:r>
              <a:rPr lang="uk" sz="1000" b="0" i="0" u="none" baseline="0">
                <a:solidFill>
                  <a:srgbClr val="2D2525"/>
                </a:solidFill>
                <a:latin typeface="Oriflame Sans 2.0"/>
                <a:cs typeface="Oriflame Sans 2.0"/>
              </a:rPr>
              <a:t> для пакування продукції у 2024 році</a:t>
            </a:r>
            <a:endParaRPr lang="uk" sz="1000" dirty="0">
              <a:latin typeface="Oriflame Sans 2.0"/>
              <a:cs typeface="Oriflame Sans 2.0"/>
            </a:endParaRPr>
          </a:p>
        </p:txBody>
      </p:sp>
      <p:sp>
        <p:nvSpPr>
          <p:cNvPr id="37" name="object 37"/>
          <p:cNvSpPr txBox="1"/>
          <p:nvPr/>
        </p:nvSpPr>
        <p:spPr>
          <a:xfrm>
            <a:off x="7259947" y="4650906"/>
            <a:ext cx="1366493" cy="641201"/>
          </a:xfrm>
          <a:prstGeom prst="rect">
            <a:avLst/>
          </a:prstGeom>
        </p:spPr>
        <p:txBody>
          <a:bodyPr vert="horz" wrap="square" lIns="0" tIns="12700" rIns="0" bIns="0" rtlCol="0">
            <a:spAutoFit/>
          </a:bodyPr>
          <a:lstStyle/>
          <a:p>
            <a:pPr marR="5080" rtl="0">
              <a:lnSpc>
                <a:spcPct val="100000"/>
              </a:lnSpc>
              <a:spcBef>
                <a:spcPts val="100"/>
              </a:spcBef>
            </a:pPr>
            <a:r>
              <a:rPr lang="uk" sz="1000" b="0" i="0" u="none" spc="-114" baseline="0" dirty="0">
                <a:solidFill>
                  <a:srgbClr val="2D2525"/>
                </a:solidFill>
                <a:latin typeface="Arial Black"/>
                <a:cs typeface="Arial Black"/>
              </a:rPr>
              <a:t>Скорочення пакувального матеріалу на</a:t>
            </a:r>
          </a:p>
          <a:p>
            <a:pPr marR="5080" rtl="0">
              <a:lnSpc>
                <a:spcPct val="100000"/>
              </a:lnSpc>
              <a:spcBef>
                <a:spcPts val="100"/>
              </a:spcBef>
            </a:pPr>
            <a:endParaRPr sz="1000" dirty="0">
              <a:latin typeface="Arial Black"/>
              <a:cs typeface="Arial Black"/>
            </a:endParaRPr>
          </a:p>
        </p:txBody>
      </p:sp>
      <p:sp>
        <p:nvSpPr>
          <p:cNvPr id="38" name="object 38"/>
          <p:cNvSpPr txBox="1"/>
          <p:nvPr/>
        </p:nvSpPr>
        <p:spPr>
          <a:xfrm>
            <a:off x="7248584" y="5090417"/>
            <a:ext cx="1313208" cy="474489"/>
          </a:xfrm>
          <a:prstGeom prst="rect">
            <a:avLst/>
          </a:prstGeom>
        </p:spPr>
        <p:txBody>
          <a:bodyPr vert="horz" wrap="square" lIns="0" tIns="12700" rIns="0" bIns="0" rtlCol="0">
            <a:spAutoFit/>
          </a:bodyPr>
          <a:lstStyle/>
          <a:p>
            <a:pPr rtl="0">
              <a:lnSpc>
                <a:spcPct val="100000"/>
              </a:lnSpc>
              <a:spcBef>
                <a:spcPts val="100"/>
              </a:spcBef>
            </a:pPr>
            <a:r>
              <a:rPr lang="uk" sz="3000" b="0" i="0" u="none" spc="-170" baseline="0" dirty="0">
                <a:solidFill>
                  <a:srgbClr val="2D2525"/>
                </a:solidFill>
                <a:latin typeface="Arial Black"/>
                <a:cs typeface="Arial Black"/>
              </a:rPr>
              <a:t> 48 </a:t>
            </a:r>
            <a:r>
              <a:rPr lang="uk" b="1" i="0" u="none" dirty="0">
                <a:solidFill>
                  <a:srgbClr val="2D2525"/>
                </a:solidFill>
                <a:latin typeface="Oriflame Sans 2.0"/>
                <a:cs typeface="Arial Black"/>
              </a:rPr>
              <a:t>тон</a:t>
            </a:r>
            <a:r>
              <a:rPr lang="uk-UA" b="1" dirty="0">
                <a:solidFill>
                  <a:srgbClr val="2D2525"/>
                </a:solidFill>
                <a:latin typeface="Oriflame Sans 2.0"/>
                <a:cs typeface="Arial Black"/>
              </a:rPr>
              <a:t>н</a:t>
            </a:r>
            <a:r>
              <a:rPr lang="uk" sz="3000" b="0" i="0" u="none" spc="-170" baseline="0" dirty="0">
                <a:solidFill>
                  <a:srgbClr val="2D2525"/>
                </a:solidFill>
                <a:latin typeface="Arial Black"/>
                <a:cs typeface="Arial Black"/>
              </a:rPr>
              <a:t> </a:t>
            </a:r>
            <a:endParaRPr sz="1000" dirty="0">
              <a:latin typeface="Arial Black"/>
              <a:cs typeface="Arial Black"/>
            </a:endParaRPr>
          </a:p>
        </p:txBody>
      </p:sp>
      <p:sp>
        <p:nvSpPr>
          <p:cNvPr id="39" name="object 39"/>
          <p:cNvSpPr txBox="1"/>
          <p:nvPr/>
        </p:nvSpPr>
        <p:spPr>
          <a:xfrm>
            <a:off x="7248584" y="5526250"/>
            <a:ext cx="1345415" cy="320601"/>
          </a:xfrm>
          <a:prstGeom prst="rect">
            <a:avLst/>
          </a:prstGeom>
        </p:spPr>
        <p:txBody>
          <a:bodyPr vert="horz" wrap="square" lIns="0" tIns="12700" rIns="0" bIns="0" rtlCol="0">
            <a:spAutoFit/>
          </a:bodyPr>
          <a:lstStyle/>
          <a:p>
            <a:pPr marR="5080" rtl="0">
              <a:lnSpc>
                <a:spcPct val="100000"/>
              </a:lnSpc>
              <a:spcBef>
                <a:spcPts val="100"/>
              </a:spcBef>
            </a:pPr>
            <a:r>
              <a:rPr lang="uk" sz="1000" b="0" i="0" u="none" spc="-10" baseline="0" dirty="0">
                <a:solidFill>
                  <a:srgbClr val="2D2525"/>
                </a:solidFill>
                <a:latin typeface="Arial"/>
                <a:cs typeface="Arial"/>
              </a:rPr>
              <a:t>завдяки ініціативам з полегшення упаковки</a:t>
            </a:r>
            <a:endParaRPr sz="1000" dirty="0">
              <a:latin typeface="Arial"/>
              <a:cs typeface="Arial"/>
            </a:endParaRPr>
          </a:p>
        </p:txBody>
      </p:sp>
      <p:sp>
        <p:nvSpPr>
          <p:cNvPr id="40" name="object 40"/>
          <p:cNvSpPr txBox="1"/>
          <p:nvPr/>
        </p:nvSpPr>
        <p:spPr>
          <a:xfrm>
            <a:off x="7201456" y="1895050"/>
            <a:ext cx="786765" cy="482600"/>
          </a:xfrm>
          <a:prstGeom prst="rect">
            <a:avLst/>
          </a:prstGeom>
        </p:spPr>
        <p:txBody>
          <a:bodyPr vert="horz" wrap="square" lIns="0" tIns="12700" rIns="0" bIns="0" rtlCol="0">
            <a:spAutoFit/>
          </a:bodyPr>
          <a:lstStyle/>
          <a:p>
            <a:pPr rtl="0">
              <a:lnSpc>
                <a:spcPct val="100000"/>
              </a:lnSpc>
              <a:spcBef>
                <a:spcPts val="100"/>
              </a:spcBef>
            </a:pPr>
            <a:r>
              <a:rPr lang="uk" sz="3000" b="0" i="0" u="none" spc="-330" baseline="0" dirty="0">
                <a:solidFill>
                  <a:srgbClr val="2D2525"/>
                </a:solidFill>
                <a:latin typeface="Arial Black"/>
                <a:cs typeface="Arial Black"/>
              </a:rPr>
              <a:t>97%</a:t>
            </a:r>
            <a:endParaRPr sz="3000" dirty="0">
              <a:latin typeface="Arial Black"/>
              <a:cs typeface="Arial Black"/>
            </a:endParaRPr>
          </a:p>
        </p:txBody>
      </p:sp>
      <p:sp>
        <p:nvSpPr>
          <p:cNvPr id="41" name="object 41"/>
          <p:cNvSpPr txBox="1"/>
          <p:nvPr/>
        </p:nvSpPr>
        <p:spPr>
          <a:xfrm>
            <a:off x="7201659" y="2284815"/>
            <a:ext cx="1455419" cy="1182375"/>
          </a:xfrm>
          <a:prstGeom prst="rect">
            <a:avLst/>
          </a:prstGeom>
        </p:spPr>
        <p:txBody>
          <a:bodyPr vert="horz" wrap="square" lIns="0" tIns="12700" rIns="0" bIns="0" rtlCol="0">
            <a:spAutoFit/>
          </a:bodyPr>
          <a:lstStyle/>
          <a:p>
            <a:pPr marL="25400" marR="30480" rtl="0">
              <a:lnSpc>
                <a:spcPct val="100000"/>
              </a:lnSpc>
              <a:spcBef>
                <a:spcPts val="100"/>
              </a:spcBef>
            </a:pPr>
            <a:r>
              <a:rPr lang="uk" sz="950" b="0" i="0" u="none" baseline="0" dirty="0">
                <a:solidFill>
                  <a:srgbClr val="2D2525"/>
                </a:solidFill>
                <a:latin typeface="Arial"/>
                <a:cs typeface="Arial"/>
              </a:rPr>
              <a:t>наших зовнішніх прямих </a:t>
            </a:r>
            <a:r>
              <a:rPr lang="uk" sz="950" b="1" i="0" u="none" baseline="0" dirty="0">
                <a:solidFill>
                  <a:srgbClr val="2D2525"/>
                </a:solidFill>
                <a:latin typeface="Arial"/>
                <a:cs typeface="Arial"/>
              </a:rPr>
              <a:t>постачальників першого рівня мають дійсний сертифікат EcoVadis</a:t>
            </a:r>
            <a:r>
              <a:rPr lang="uk" sz="950" b="1" i="0" u="none" baseline="30000" dirty="0">
                <a:solidFill>
                  <a:srgbClr val="2D2525"/>
                </a:solidFill>
                <a:latin typeface="Arial"/>
                <a:cs typeface="Arial"/>
              </a:rPr>
              <a:t>4</a:t>
            </a:r>
            <a:r>
              <a:rPr lang="uk" sz="950" b="1" i="0" u="none" baseline="0" dirty="0">
                <a:solidFill>
                  <a:srgbClr val="2D2525"/>
                </a:solidFill>
                <a:latin typeface="Arial"/>
                <a:cs typeface="Arial"/>
              </a:rPr>
              <a:t> </a:t>
            </a:r>
            <a:r>
              <a:rPr lang="uk" sz="950" b="0" i="0" u="none" baseline="0" dirty="0">
                <a:solidFill>
                  <a:srgbClr val="2D2525"/>
                </a:solidFill>
                <a:latin typeface="Arial"/>
                <a:cs typeface="Arial"/>
              </a:rPr>
              <a:t>після проходження оцінки </a:t>
            </a:r>
            <a:r>
              <a:rPr lang="uk" sz="950" b="1" i="0" u="none" baseline="0" dirty="0">
                <a:solidFill>
                  <a:srgbClr val="2D2525"/>
                </a:solidFill>
                <a:latin typeface="Arial"/>
                <a:cs typeface="Arial"/>
              </a:rPr>
              <a:t>здатності до сталого розвитку</a:t>
            </a:r>
            <a:endParaRPr sz="950" b="1" dirty="0">
              <a:latin typeface="Arial Black"/>
              <a:cs typeface="Arial Black"/>
            </a:endParaRPr>
          </a:p>
        </p:txBody>
      </p:sp>
      <p:sp>
        <p:nvSpPr>
          <p:cNvPr id="42" name="object 42"/>
          <p:cNvSpPr txBox="1"/>
          <p:nvPr/>
        </p:nvSpPr>
        <p:spPr>
          <a:xfrm>
            <a:off x="8859000" y="1975815"/>
            <a:ext cx="1401000" cy="1188787"/>
          </a:xfrm>
          <a:prstGeom prst="rect">
            <a:avLst/>
          </a:prstGeom>
          <a:solidFill>
            <a:srgbClr val="9CDABC"/>
          </a:solidFill>
        </p:spPr>
        <p:txBody>
          <a:bodyPr vert="horz" wrap="square" lIns="0" tIns="80010" rIns="0" bIns="0" rtlCol="0">
            <a:spAutoFit/>
          </a:bodyPr>
          <a:lstStyle/>
          <a:p>
            <a:pPr marL="128905" marR="108585" rtl="0">
              <a:lnSpc>
                <a:spcPct val="100000"/>
              </a:lnSpc>
              <a:spcBef>
                <a:spcPts val="630"/>
              </a:spcBef>
            </a:pPr>
            <a:r>
              <a:rPr lang="uk" sz="900" b="0" i="0" u="none" baseline="0" dirty="0">
                <a:solidFill>
                  <a:srgbClr val="2D2525"/>
                </a:solidFill>
                <a:latin typeface="Arial"/>
                <a:cs typeface="Arial"/>
              </a:rPr>
              <a:t>Ми продовжуємо </a:t>
            </a:r>
            <a:r>
              <a:rPr lang="uk" sz="900" b="1" i="0" u="none" baseline="0" dirty="0">
                <a:solidFill>
                  <a:srgbClr val="2D2525"/>
                </a:solidFill>
                <a:latin typeface="Arial"/>
                <a:cs typeface="Arial"/>
              </a:rPr>
              <a:t>фінансувати заходи щодо всіх вкліматичніласних викидів парникових газів.</a:t>
            </a:r>
            <a:r>
              <a:rPr lang="uk" sz="900" b="1" i="0" u="none" spc="-165" baseline="35353" dirty="0">
                <a:solidFill>
                  <a:srgbClr val="2D2525"/>
                </a:solidFill>
                <a:latin typeface="Arial Black"/>
                <a:cs typeface="Arial Black"/>
              </a:rPr>
              <a:t>5 </a:t>
            </a:r>
            <a:r>
              <a:rPr lang="uk" sz="900" b="0" i="0" u="none" spc="-65" baseline="0" dirty="0">
                <a:solidFill>
                  <a:srgbClr val="2D2525"/>
                </a:solidFill>
                <a:latin typeface="Arial"/>
                <a:cs typeface="Arial"/>
              </a:rPr>
              <a:t>Цього року ми інвестували в проекти на чотирьох наших ринках</a:t>
            </a:r>
            <a:endParaRPr sz="900" dirty="0">
              <a:latin typeface="Arial"/>
              <a:cs typeface="Arial"/>
            </a:endParaRPr>
          </a:p>
        </p:txBody>
      </p:sp>
      <p:sp>
        <p:nvSpPr>
          <p:cNvPr id="43" name="object 43"/>
          <p:cNvSpPr txBox="1"/>
          <p:nvPr/>
        </p:nvSpPr>
        <p:spPr>
          <a:xfrm>
            <a:off x="5607018" y="4815330"/>
            <a:ext cx="610235" cy="166712"/>
          </a:xfrm>
          <a:prstGeom prst="rect">
            <a:avLst/>
          </a:prstGeom>
        </p:spPr>
        <p:txBody>
          <a:bodyPr vert="horz" wrap="square" lIns="0" tIns="12700" rIns="0" bIns="0" rtlCol="0">
            <a:spAutoFit/>
          </a:bodyPr>
          <a:lstStyle/>
          <a:p>
            <a:pPr rtl="0">
              <a:lnSpc>
                <a:spcPct val="100000"/>
              </a:lnSpc>
              <a:spcBef>
                <a:spcPts val="100"/>
              </a:spcBef>
            </a:pPr>
            <a:r>
              <a:rPr lang="uk" sz="1000" b="0" i="0" u="none" spc="-80" baseline="0">
                <a:solidFill>
                  <a:srgbClr val="2D2525"/>
                </a:solidFill>
                <a:latin typeface="Arial Black"/>
                <a:cs typeface="Arial Black"/>
              </a:rPr>
              <a:t>Понад</a:t>
            </a:r>
            <a:endParaRPr sz="1000" dirty="0">
              <a:latin typeface="Arial Black"/>
              <a:cs typeface="Arial Black"/>
            </a:endParaRPr>
          </a:p>
        </p:txBody>
      </p:sp>
      <p:sp>
        <p:nvSpPr>
          <p:cNvPr id="44" name="object 44"/>
          <p:cNvSpPr txBox="1"/>
          <p:nvPr/>
        </p:nvSpPr>
        <p:spPr>
          <a:xfrm>
            <a:off x="6109084" y="4796735"/>
            <a:ext cx="598805" cy="482600"/>
          </a:xfrm>
          <a:prstGeom prst="rect">
            <a:avLst/>
          </a:prstGeom>
        </p:spPr>
        <p:txBody>
          <a:bodyPr vert="horz" wrap="square" lIns="0" tIns="12700" rIns="0" bIns="0" rtlCol="0">
            <a:spAutoFit/>
          </a:bodyPr>
          <a:lstStyle/>
          <a:p>
            <a:pPr rtl="0">
              <a:lnSpc>
                <a:spcPct val="100000"/>
              </a:lnSpc>
              <a:spcBef>
                <a:spcPts val="100"/>
              </a:spcBef>
            </a:pPr>
            <a:r>
              <a:rPr lang="uk" sz="3000" b="0" i="0" u="none" spc="-495" baseline="0">
                <a:solidFill>
                  <a:srgbClr val="2D2525"/>
                </a:solidFill>
                <a:latin typeface="Arial Black"/>
                <a:cs typeface="Arial Black"/>
              </a:rPr>
              <a:t>150</a:t>
            </a:r>
            <a:endParaRPr sz="3000" dirty="0">
              <a:latin typeface="Arial Black"/>
              <a:cs typeface="Arial Black"/>
            </a:endParaRPr>
          </a:p>
        </p:txBody>
      </p:sp>
      <p:sp>
        <p:nvSpPr>
          <p:cNvPr id="45" name="object 45"/>
          <p:cNvSpPr txBox="1"/>
          <p:nvPr/>
        </p:nvSpPr>
        <p:spPr>
          <a:xfrm>
            <a:off x="5516771" y="5175372"/>
            <a:ext cx="1331725" cy="628377"/>
          </a:xfrm>
          <a:prstGeom prst="rect">
            <a:avLst/>
          </a:prstGeom>
        </p:spPr>
        <p:txBody>
          <a:bodyPr vert="horz" wrap="square" lIns="0" tIns="12700" rIns="0" bIns="0" rtlCol="0">
            <a:spAutoFit/>
          </a:bodyPr>
          <a:lstStyle/>
          <a:p>
            <a:pPr marL="12700" marR="6350" algn="l" rtl="0">
              <a:lnSpc>
                <a:spcPct val="100000"/>
              </a:lnSpc>
            </a:pPr>
            <a:r>
              <a:rPr lang="uk" sz="1000" b="1" i="0" u="none" baseline="0" dirty="0">
                <a:solidFill>
                  <a:srgbClr val="2D2525"/>
                </a:solidFill>
                <a:latin typeface="Oriflame Sans 2.0"/>
                <a:cs typeface="Oriflame Sans 2.0"/>
              </a:rPr>
              <a:t>веганських сертифікованих</a:t>
            </a:r>
            <a:r>
              <a:rPr lang="uk" sz="1000" b="1" i="0" u="none" baseline="30000" dirty="0">
                <a:solidFill>
                  <a:srgbClr val="2D2525"/>
                </a:solidFill>
                <a:latin typeface="Oriflame Sans 2.0"/>
                <a:cs typeface="Oriflame Sans 2.0"/>
              </a:rPr>
              <a:t>3 </a:t>
            </a:r>
            <a:r>
              <a:rPr lang="uk" sz="1000" b="0" i="0" u="none" baseline="0" dirty="0">
                <a:solidFill>
                  <a:srgbClr val="2D2525"/>
                </a:solidFill>
                <a:latin typeface="Oriflame Sans 2.0"/>
                <a:cs typeface="Oriflame Sans 2.0"/>
              </a:rPr>
              <a:t>продуктів у нашому асортименті</a:t>
            </a:r>
            <a:endParaRPr lang="uk" sz="1000" dirty="0">
              <a:latin typeface="Oriflame Sans 2.0"/>
              <a:cs typeface="Oriflame Sans 2.0"/>
            </a:endParaRPr>
          </a:p>
        </p:txBody>
      </p:sp>
      <p:sp>
        <p:nvSpPr>
          <p:cNvPr id="46" name="object 46"/>
          <p:cNvSpPr txBox="1"/>
          <p:nvPr/>
        </p:nvSpPr>
        <p:spPr>
          <a:xfrm>
            <a:off x="393899" y="1099721"/>
            <a:ext cx="10490000" cy="520655"/>
          </a:xfrm>
          <a:prstGeom prst="rect">
            <a:avLst/>
          </a:prstGeom>
        </p:spPr>
        <p:txBody>
          <a:bodyPr vert="horz" wrap="square" lIns="0" tIns="12700" rIns="0" bIns="0" rtlCol="0">
            <a:spAutoFit/>
          </a:bodyPr>
          <a:lstStyle/>
          <a:p>
            <a:pPr marL="12700" algn="l" rtl="0">
              <a:lnSpc>
                <a:spcPct val="100000"/>
              </a:lnSpc>
            </a:pPr>
            <a:r>
              <a:rPr lang="uk" sz="3300" b="1" i="0" u="none" baseline="0">
                <a:solidFill>
                  <a:srgbClr val="2D2525"/>
                </a:solidFill>
                <a:latin typeface="Oriflame Sans 2.0"/>
                <a:cs typeface="Oriflame Sans 2.0"/>
              </a:rPr>
              <a:t>Головні показники сталого розвитку 2024 року</a:t>
            </a:r>
            <a:endParaRPr lang="uk" sz="3300" dirty="0">
              <a:latin typeface="Oriflame Sans 2.0"/>
              <a:cs typeface="Oriflame Sans 2.0"/>
            </a:endParaRPr>
          </a:p>
        </p:txBody>
      </p:sp>
      <p:sp>
        <p:nvSpPr>
          <p:cNvPr id="47" name="object 47"/>
          <p:cNvSpPr txBox="1"/>
          <p:nvPr/>
        </p:nvSpPr>
        <p:spPr>
          <a:xfrm>
            <a:off x="393899" y="6103966"/>
            <a:ext cx="7129145" cy="558800"/>
          </a:xfrm>
          <a:prstGeom prst="rect">
            <a:avLst/>
          </a:prstGeom>
        </p:spPr>
        <p:txBody>
          <a:bodyPr vert="horz" wrap="square" lIns="0" tIns="12700" rIns="0" bIns="0" rtlCol="0">
            <a:spAutoFit/>
          </a:bodyPr>
          <a:lstStyle/>
          <a:p>
            <a:pPr marL="140335" indent="-102235" rtl="0">
              <a:lnSpc>
                <a:spcPct val="100000"/>
              </a:lnSpc>
              <a:spcBef>
                <a:spcPts val="100"/>
              </a:spcBef>
              <a:buAutoNum type="arabicPeriod"/>
              <a:tabLst>
                <a:tab pos="140335" algn="l"/>
              </a:tabLst>
            </a:pPr>
            <a:r>
              <a:rPr lang="uk" sz="700" b="0" i="0" u="none" spc="5" baseline="0" dirty="0">
                <a:solidFill>
                  <a:srgbClr val="2D2525"/>
                </a:solidFill>
                <a:latin typeface="Arial"/>
                <a:cs typeface="Arial"/>
              </a:rPr>
              <a:t>Усі Підприємці у сфері краси та онлайн-клієнти, які зробили принаймні 1 замовлення протягом останніх трьох місяців.</a:t>
            </a:r>
            <a:endParaRPr sz="700" dirty="0">
              <a:latin typeface="Arial"/>
              <a:cs typeface="Arial"/>
            </a:endParaRPr>
          </a:p>
          <a:p>
            <a:pPr marL="132715" indent="-94615" rtl="0">
              <a:lnSpc>
                <a:spcPct val="100000"/>
              </a:lnSpc>
              <a:buAutoNum type="arabicPeriod"/>
              <a:tabLst>
                <a:tab pos="132715" algn="l"/>
              </a:tabLst>
            </a:pPr>
            <a:r>
              <a:rPr lang="uk" sz="700" b="0" i="0" u="none" spc="-55" baseline="0" dirty="0">
                <a:solidFill>
                  <a:srgbClr val="2D2525"/>
                </a:solidFill>
                <a:latin typeface="Arial"/>
                <a:cs typeface="Arial"/>
              </a:rPr>
              <a:t>Щоб підтвердити біорозкладність наших ополіскувачів, нам необхідно, щоб щонайменше 90% інгредієнтів на основі вуглецю були біологічно розкладними відповідно до рекомендацій ОЕСР або аналогічних стандартів.</a:t>
            </a:r>
            <a:endParaRPr sz="700" dirty="0">
              <a:latin typeface="Arial"/>
              <a:cs typeface="Arial"/>
            </a:endParaRPr>
          </a:p>
          <a:p>
            <a:pPr marL="135890" indent="-97790" rtl="0">
              <a:lnSpc>
                <a:spcPct val="100000"/>
              </a:lnSpc>
              <a:buAutoNum type="arabicPeriod"/>
              <a:tabLst>
                <a:tab pos="135890" algn="l"/>
              </a:tabLst>
            </a:pPr>
            <a:r>
              <a:rPr lang="uk" sz="700" b="0" i="0" u="none" baseline="0" dirty="0">
                <a:solidFill>
                  <a:srgbClr val="2D2525"/>
                </a:solidFill>
                <a:latin typeface="Arial"/>
                <a:cs typeface="Arial"/>
              </a:rPr>
              <a:t>Сертифіковано The Vegan Society</a:t>
            </a:r>
            <a:r>
              <a:rPr lang="uk" sz="700" b="0" i="0" u="none" baseline="30000" dirty="0">
                <a:solidFill>
                  <a:srgbClr val="2D2525"/>
                </a:solidFill>
                <a:latin typeface="Arial"/>
                <a:cs typeface="Arial"/>
              </a:rPr>
              <a:t>TM</a:t>
            </a:r>
            <a:r>
              <a:rPr lang="uk" sz="700" b="0" i="0" u="none" baseline="0" dirty="0">
                <a:solidFill>
                  <a:srgbClr val="2D2525"/>
                </a:solidFill>
                <a:latin typeface="Arial"/>
                <a:cs typeface="Arial"/>
              </a:rPr>
              <a:t>.</a:t>
            </a:r>
            <a:endParaRPr sz="700" dirty="0">
              <a:latin typeface="Arial"/>
              <a:cs typeface="Arial"/>
            </a:endParaRPr>
          </a:p>
          <a:p>
            <a:pPr marL="138430" indent="-100330" rtl="0">
              <a:lnSpc>
                <a:spcPct val="100000"/>
              </a:lnSpc>
              <a:buAutoNum type="arabicPeriod"/>
              <a:tabLst>
                <a:tab pos="138430" algn="l"/>
              </a:tabLst>
            </a:pPr>
            <a:r>
              <a:rPr lang="uk" sz="700" b="0" i="0" u="none" baseline="0" dirty="0">
                <a:solidFill>
                  <a:srgbClr val="2D2525"/>
                </a:solidFill>
                <a:latin typeface="Arial"/>
                <a:cs typeface="Arial"/>
              </a:rPr>
              <a:t>Оцінка вважається дійсною, якщо постачальник набрав 45 балів або вище, і оцінка дійсна протягом трьох років.</a:t>
            </a:r>
            <a:endParaRPr sz="700" dirty="0">
              <a:latin typeface="Arial"/>
              <a:cs typeface="Arial"/>
            </a:endParaRPr>
          </a:p>
          <a:p>
            <a:pPr marL="139700" indent="-101600" rtl="0">
              <a:lnSpc>
                <a:spcPct val="100000"/>
              </a:lnSpc>
              <a:buAutoNum type="arabicPeriod"/>
              <a:tabLst>
                <a:tab pos="139700" algn="l"/>
              </a:tabLst>
            </a:pPr>
            <a:r>
              <a:rPr lang="uk" sz="700" b="0" i="0" u="none" spc="-10" baseline="0" dirty="0">
                <a:solidFill>
                  <a:srgbClr val="2D2525"/>
                </a:solidFill>
                <a:latin typeface="Arial"/>
                <a:cs typeface="Arial"/>
              </a:rPr>
              <a:t>Включаючи Напрямок 1, Напрямок 2, воду, відходи, відрядження співробітників, окремі логістичні перевезення та перельоти Підприємців у сфері краси на глобальні та регіональні конференції</a:t>
            </a:r>
            <a:endParaRPr sz="700" dirty="0">
              <a:latin typeface="Arial"/>
              <a:cs typeface="Arial"/>
            </a:endParaRPr>
          </a:p>
        </p:txBody>
      </p:sp>
      <p:sp>
        <p:nvSpPr>
          <p:cNvPr id="48" name="object 48"/>
          <p:cNvSpPr/>
          <p:nvPr/>
        </p:nvSpPr>
        <p:spPr>
          <a:xfrm>
            <a:off x="0" y="835355"/>
            <a:ext cx="10692130" cy="0"/>
          </a:xfrm>
          <a:custGeom>
            <a:avLst/>
            <a:gdLst/>
            <a:ahLst/>
            <a:cxnLst/>
            <a:rect l="l" t="t" r="r" b="b"/>
            <a:pathLst>
              <a:path w="10692130">
                <a:moveTo>
                  <a:pt x="0" y="0"/>
                </a:moveTo>
                <a:lnTo>
                  <a:pt x="10692003" y="0"/>
                </a:lnTo>
              </a:path>
            </a:pathLst>
          </a:custGeom>
          <a:ln w="3175">
            <a:solidFill>
              <a:srgbClr val="2D2525"/>
            </a:solidFill>
          </a:ln>
        </p:spPr>
        <p:txBody>
          <a:bodyPr wrap="square" lIns="0" tIns="0" rIns="0" bIns="0" rtlCol="0"/>
          <a:lstStyle/>
          <a:p>
            <a:endParaRPr/>
          </a:p>
        </p:txBody>
      </p:sp>
      <p:sp>
        <p:nvSpPr>
          <p:cNvPr id="49" name="object 49"/>
          <p:cNvSpPr/>
          <p:nvPr/>
        </p:nvSpPr>
        <p:spPr>
          <a:xfrm>
            <a:off x="0" y="453199"/>
            <a:ext cx="10692130" cy="0"/>
          </a:xfrm>
          <a:custGeom>
            <a:avLst/>
            <a:gdLst/>
            <a:ahLst/>
            <a:cxnLst/>
            <a:rect l="l" t="t" r="r" b="b"/>
            <a:pathLst>
              <a:path w="10692130">
                <a:moveTo>
                  <a:pt x="10692003" y="0"/>
                </a:moveTo>
                <a:lnTo>
                  <a:pt x="0" y="0"/>
                </a:lnTo>
              </a:path>
            </a:pathLst>
          </a:custGeom>
          <a:ln w="3175">
            <a:solidFill>
              <a:srgbClr val="2D2525"/>
            </a:solidFill>
          </a:ln>
        </p:spPr>
        <p:txBody>
          <a:bodyPr wrap="square" lIns="0" tIns="0" rIns="0" bIns="0" rtlCol="0"/>
          <a:lstStyle/>
          <a:p>
            <a:endParaRPr/>
          </a:p>
        </p:txBody>
      </p:sp>
      <p:sp>
        <p:nvSpPr>
          <p:cNvPr id="69" name="object 69"/>
          <p:cNvSpPr txBox="1">
            <a:spLocks noGrp="1"/>
          </p:cNvSpPr>
          <p:nvPr>
            <p:ph type="ftr" sz="quarter" idx="5"/>
          </p:nvPr>
        </p:nvSpPr>
        <p:spPr>
          <a:xfrm>
            <a:off x="419246" y="7204929"/>
            <a:ext cx="4836761" cy="160300"/>
          </a:xfrm>
          <a:prstGeom prst="rect">
            <a:avLst/>
          </a:prstGeom>
        </p:spPr>
        <p:txBody>
          <a:bodyPr vert="horz" wrap="square" lIns="0" tIns="21590" rIns="0" bIns="0" rtlCol="0">
            <a:spAutoFit/>
          </a:bodyPr>
          <a:lstStyle/>
          <a:p>
            <a:pPr marL="12700" algn="l" rtl="0">
              <a:lnSpc>
                <a:spcPct val="100000"/>
              </a:lnSpc>
              <a:spcBef>
                <a:spcPts val="170"/>
              </a:spcBef>
            </a:pPr>
            <a:r>
              <a:rPr lang="uk" b="0" i="0" u="none" spc="-5" baseline="0" dirty="0"/>
              <a:t>Звіт про сталий розвиток за 2024 рік </a:t>
            </a:r>
            <a:r>
              <a:rPr lang="uk" b="0" i="0" u="none" spc="175" baseline="0" dirty="0">
                <a:latin typeface="Arial"/>
                <a:cs typeface="Arial"/>
              </a:rPr>
              <a:t>|</a:t>
            </a:r>
            <a:r>
              <a:rPr lang="uk" b="0" i="0" u="none" spc="45" baseline="0" dirty="0">
                <a:latin typeface="Arial"/>
                <a:cs typeface="Arial"/>
              </a:rPr>
              <a:t> </a:t>
            </a:r>
            <a:r>
              <a:rPr lang="en-US" dirty="0" err="1">
                <a:latin typeface="Arial"/>
                <a:cs typeface="Arial"/>
              </a:rPr>
              <a:t>Oriflame</a:t>
            </a:r>
            <a:r>
              <a:rPr lang="en-US" spc="45" dirty="0">
                <a:latin typeface="Arial"/>
                <a:cs typeface="Arial"/>
              </a:rPr>
              <a:t> </a:t>
            </a:r>
            <a:r>
              <a:rPr lang="en-US" spc="-10" dirty="0">
                <a:latin typeface="Arial"/>
                <a:cs typeface="Arial"/>
              </a:rPr>
              <a:t>Cosmetics</a:t>
            </a:r>
            <a:endParaRPr lang="uk" b="0" i="0" u="none" spc="-10" baseline="0" dirty="0">
              <a:latin typeface="Arial"/>
              <a:cs typeface="Arial"/>
            </a:endParaRPr>
          </a:p>
        </p:txBody>
      </p:sp>
      <p:sp>
        <p:nvSpPr>
          <p:cNvPr id="70" name="object 70"/>
          <p:cNvSpPr txBox="1"/>
          <p:nvPr/>
        </p:nvSpPr>
        <p:spPr>
          <a:xfrm>
            <a:off x="10001238" y="7206415"/>
            <a:ext cx="95885" cy="177165"/>
          </a:xfrm>
          <a:prstGeom prst="rect">
            <a:avLst/>
          </a:prstGeom>
        </p:spPr>
        <p:txBody>
          <a:bodyPr vert="horz" wrap="square" lIns="0" tIns="19685" rIns="0" bIns="0" rtlCol="0">
            <a:spAutoFit/>
          </a:bodyPr>
          <a:lstStyle/>
          <a:p>
            <a:pPr marL="12700" rtl="0">
              <a:lnSpc>
                <a:spcPct val="100000"/>
              </a:lnSpc>
              <a:spcBef>
                <a:spcPts val="155"/>
              </a:spcBef>
            </a:pPr>
            <a:r>
              <a:rPr lang="uk" sz="900" b="0" i="0" u="none" baseline="0">
                <a:solidFill>
                  <a:srgbClr val="2D2525"/>
                </a:solidFill>
                <a:latin typeface="Arial"/>
                <a:cs typeface="Arial"/>
              </a:rPr>
              <a:t>4</a:t>
            </a:r>
            <a:endParaRPr sz="900">
              <a:latin typeface="Arial"/>
              <a:cs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30537" y="1329906"/>
            <a:ext cx="3239763" cy="5729774"/>
          </a:xfrm>
          <a:prstGeom prst="rect">
            <a:avLst/>
          </a:prstGeom>
        </p:spPr>
        <p:txBody>
          <a:bodyPr vert="horz" wrap="square" lIns="0" tIns="12700" rIns="0" bIns="0" rtlCol="0">
            <a:spAutoFit/>
          </a:bodyPr>
          <a:lstStyle/>
          <a:p>
            <a:pPr marL="12700" marR="46990" rtl="0">
              <a:lnSpc>
                <a:spcPct val="100000"/>
              </a:lnSpc>
              <a:spcBef>
                <a:spcPts val="100"/>
              </a:spcBef>
            </a:pPr>
            <a:r>
              <a:rPr lang="uk" sz="1000" b="0" i="0" u="none" spc="10" baseline="0" dirty="0">
                <a:solidFill>
                  <a:srgbClr val="2D2525"/>
                </a:solidFill>
                <a:latin typeface="Arial"/>
                <a:cs typeface="Arial"/>
              </a:rPr>
              <a:t>Ми прагнемо збільшити свій внесок у розвиток як для людей, так і для планети. Ключовим підходом до досягнення цієї мети є стратегічне партнерство та співпраця з організаціями та підприємствами, які поділяють наші цінності.</a:t>
            </a:r>
            <a:r>
              <a:rPr lang="uk" sz="1000" b="0" i="0" u="none" spc="-30" baseline="0" dirty="0">
                <a:solidFill>
                  <a:srgbClr val="2D2525"/>
                </a:solidFill>
                <a:latin typeface="Arial"/>
                <a:cs typeface="Arial"/>
              </a:rPr>
              <a:t>Ці партнерства слугують досягненню низки цілей, серед яких вирішення екологічних проблем, просування етичних ділових практик та спільна робота в нашій галузі для забезпечення безпеки споживачів, а також інші пріоритети.</a:t>
            </a:r>
            <a:endParaRPr sz="1000" dirty="0">
              <a:latin typeface="Arial"/>
              <a:cs typeface="Arial"/>
            </a:endParaRPr>
          </a:p>
          <a:p>
            <a:pPr rtl="0">
              <a:lnSpc>
                <a:spcPct val="100000"/>
              </a:lnSpc>
              <a:spcBef>
                <a:spcPts val="40"/>
              </a:spcBef>
            </a:pPr>
            <a:endParaRPr sz="1000" dirty="0">
              <a:latin typeface="Arial"/>
              <a:cs typeface="Arial"/>
            </a:endParaRPr>
          </a:p>
          <a:p>
            <a:pPr marL="12700" rtl="0">
              <a:lnSpc>
                <a:spcPct val="100000"/>
              </a:lnSpc>
            </a:pPr>
            <a:r>
              <a:rPr lang="uk" sz="1300" b="0" i="0" u="none" baseline="0" dirty="0">
                <a:solidFill>
                  <a:srgbClr val="2D2525"/>
                </a:solidFill>
                <a:latin typeface="Arial Black"/>
                <a:cs typeface="Arial Black"/>
              </a:rPr>
              <a:t>Cosmetics Europe</a:t>
            </a:r>
            <a:endParaRPr sz="1300" dirty="0">
              <a:latin typeface="Arial Black"/>
              <a:cs typeface="Arial Black"/>
            </a:endParaRPr>
          </a:p>
          <a:p>
            <a:pPr marL="12700" marR="17145" rtl="0">
              <a:lnSpc>
                <a:spcPct val="100000"/>
              </a:lnSpc>
              <a:spcBef>
                <a:spcPts val="509"/>
              </a:spcBef>
            </a:pPr>
            <a:r>
              <a:rPr lang="uk" sz="1000" b="0" i="0" u="none" spc="-10" baseline="0" dirty="0">
                <a:solidFill>
                  <a:srgbClr val="2D2525"/>
                </a:solidFill>
                <a:latin typeface="Arial"/>
                <a:cs typeface="Arial"/>
              </a:rPr>
              <a:t>Компанія «Оріфлейм» є корпоративним членом Cosmetics Europe, європейської торгової асоціації виробників косметики та засобів особистої гігієни.</a:t>
            </a:r>
            <a:r>
              <a:rPr lang="uk" sz="1000" b="0" i="0" u="none" spc="-25" baseline="0" dirty="0">
                <a:solidFill>
                  <a:srgbClr val="2D2525"/>
                </a:solidFill>
                <a:latin typeface="Arial"/>
                <a:cs typeface="Arial"/>
              </a:rPr>
              <a:t> </a:t>
            </a:r>
            <a:r>
              <a:rPr lang="uk" sz="1000" b="0" i="0" u="none" spc="-20" baseline="0" dirty="0">
                <a:solidFill>
                  <a:srgbClr val="2D2525"/>
                </a:solidFill>
                <a:latin typeface="Arial"/>
                <a:cs typeface="Arial"/>
              </a:rPr>
              <a:t>Завдяки нашому членству в цій асоціації ми активно підтримуємо їхню роботу зі зміни місцевого законодавства з метою приведення його у відповідність до європейських норм.</a:t>
            </a:r>
            <a:endParaRPr sz="1000" dirty="0">
              <a:latin typeface="Arial"/>
              <a:cs typeface="Arial"/>
            </a:endParaRPr>
          </a:p>
          <a:p>
            <a:pPr rtl="0">
              <a:lnSpc>
                <a:spcPct val="100000"/>
              </a:lnSpc>
              <a:spcBef>
                <a:spcPts val="40"/>
              </a:spcBef>
            </a:pPr>
            <a:endParaRPr sz="1000" dirty="0">
              <a:latin typeface="Arial"/>
              <a:cs typeface="Arial"/>
            </a:endParaRPr>
          </a:p>
          <a:p>
            <a:pPr marL="12700" rtl="0">
              <a:lnSpc>
                <a:spcPct val="100000"/>
              </a:lnSpc>
              <a:spcBef>
                <a:spcPts val="5"/>
              </a:spcBef>
            </a:pPr>
            <a:r>
              <a:rPr lang="uk" sz="1300" b="0" i="0" u="none" baseline="0" dirty="0">
                <a:solidFill>
                  <a:srgbClr val="2D2525"/>
                </a:solidFill>
                <a:latin typeface="Arial Black"/>
                <a:cs typeface="Arial Black"/>
              </a:rPr>
              <a:t>Консорціум EcoBeautyScore</a:t>
            </a:r>
            <a:endParaRPr sz="1300" dirty="0">
              <a:latin typeface="Arial Black"/>
              <a:cs typeface="Arial Black"/>
            </a:endParaRPr>
          </a:p>
          <a:p>
            <a:pPr marL="12700" marR="5080" rtl="0">
              <a:lnSpc>
                <a:spcPct val="100000"/>
              </a:lnSpc>
              <a:spcBef>
                <a:spcPts val="505"/>
              </a:spcBef>
            </a:pPr>
            <a:r>
              <a:rPr lang="uk" sz="1000" dirty="0">
                <a:solidFill>
                  <a:srgbClr val="2D2525"/>
                </a:solidFill>
                <a:latin typeface="Arial"/>
                <a:cs typeface="Arial"/>
              </a:rPr>
              <a:t>Компанія «Оріфлейм» є членом Консорціуму EcoBeautyScore з 2021 року і була однією з перших компаній, що приєдналися до Консорціуму.До консорціуму входять провідні бренди краси та пов'язані з ними партнери. Його </a:t>
            </a:r>
            <a:r>
              <a:rPr lang="uk" sz="1000" b="0" i="0" u="none" baseline="0" dirty="0">
                <a:solidFill>
                  <a:srgbClr val="2D2525"/>
                </a:solidFill>
                <a:latin typeface="Arial"/>
                <a:cs typeface="Arial"/>
              </a:rPr>
              <a:t>мета – розробити галузеву систему для оцінки та вираження екологічного впливу косметичних засобів на навколишнє середовище.</a:t>
            </a:r>
            <a:endParaRPr sz="1000" dirty="0">
              <a:latin typeface="Arial"/>
              <a:cs typeface="Arial"/>
            </a:endParaRPr>
          </a:p>
          <a:p>
            <a:pPr rtl="0">
              <a:lnSpc>
                <a:spcPct val="100000"/>
              </a:lnSpc>
              <a:spcBef>
                <a:spcPts val="45"/>
              </a:spcBef>
            </a:pPr>
            <a:endParaRPr sz="1000" dirty="0">
              <a:latin typeface="Arial"/>
              <a:cs typeface="Arial"/>
            </a:endParaRPr>
          </a:p>
          <a:p>
            <a:pPr marL="12700" rtl="0">
              <a:lnSpc>
                <a:spcPct val="100000"/>
              </a:lnSpc>
            </a:pPr>
            <a:r>
              <a:rPr lang="uk" sz="1300" b="0" i="0" u="none" spc="-65" baseline="0" dirty="0">
                <a:solidFill>
                  <a:srgbClr val="2D2525"/>
                </a:solidFill>
                <a:latin typeface="Arial Black"/>
                <a:cs typeface="Arial Black"/>
              </a:rPr>
              <a:t>EcoVadis</a:t>
            </a:r>
            <a:endParaRPr sz="1300" dirty="0">
              <a:latin typeface="Arial Black"/>
              <a:cs typeface="Arial Black"/>
            </a:endParaRPr>
          </a:p>
          <a:p>
            <a:pPr marL="12700" marR="66040" rtl="0">
              <a:lnSpc>
                <a:spcPct val="100000"/>
              </a:lnSpc>
              <a:spcBef>
                <a:spcPts val="505"/>
              </a:spcBef>
            </a:pPr>
            <a:r>
              <a:rPr lang="uk" sz="1000" dirty="0">
                <a:solidFill>
                  <a:srgbClr val="2D2525"/>
                </a:solidFill>
                <a:latin typeface="Arial"/>
                <a:cs typeface="Arial"/>
              </a:rPr>
              <a:t>З 2012 року компанія «Оріфлейм» співпрацює з EcoVadis– найбільшим і найавторитетнішим у світі постачальником рейтингів сталого розвитку бізнесу  –</a:t>
            </a:r>
            <a:endParaRPr sz="1000" dirty="0">
              <a:solidFill>
                <a:srgbClr val="2D2525"/>
              </a:solidFill>
              <a:latin typeface="Arial"/>
              <a:cs typeface="Arial"/>
            </a:endParaRPr>
          </a:p>
        </p:txBody>
      </p:sp>
      <p:sp>
        <p:nvSpPr>
          <p:cNvPr id="3" name="object 3"/>
          <p:cNvSpPr txBox="1"/>
          <p:nvPr/>
        </p:nvSpPr>
        <p:spPr>
          <a:xfrm>
            <a:off x="3681591" y="1285500"/>
            <a:ext cx="3265309" cy="5929828"/>
          </a:xfrm>
          <a:prstGeom prst="rect">
            <a:avLst/>
          </a:prstGeom>
        </p:spPr>
        <p:txBody>
          <a:bodyPr vert="horz" wrap="square" lIns="0" tIns="12700" rIns="0" bIns="0" rtlCol="0">
            <a:spAutoFit/>
          </a:bodyPr>
          <a:lstStyle/>
          <a:p>
            <a:pPr marL="12700" marR="36830" algn="just" rtl="0">
              <a:lnSpc>
                <a:spcPct val="100000"/>
              </a:lnSpc>
              <a:spcBef>
                <a:spcPts val="100"/>
              </a:spcBef>
            </a:pPr>
            <a:r>
              <a:rPr lang="uk" sz="1000" b="0" i="0" u="none" baseline="0" dirty="0">
                <a:solidFill>
                  <a:srgbClr val="2D2525"/>
                </a:solidFill>
                <a:latin typeface="Arial"/>
                <a:cs typeface="Arial"/>
              </a:rPr>
              <a:t>щоб краще зрозуміти показники сталого розвитку наших постачальників. Детальніше про це читайте в розділі </a:t>
            </a:r>
            <a:r>
              <a:rPr lang="uk" sz="1000" b="0" i="0" u="sng" baseline="0" dirty="0">
                <a:solidFill>
                  <a:srgbClr val="2D2525"/>
                </a:solidFill>
                <a:latin typeface="Arial"/>
                <a:cs typeface="Arial"/>
              </a:rPr>
              <a:t>«Права людини»</a:t>
            </a:r>
            <a:r>
              <a:rPr lang="uk" sz="1000" b="0" i="0" u="none" baseline="0" dirty="0">
                <a:solidFill>
                  <a:srgbClr val="2D2525"/>
                </a:solidFill>
                <a:latin typeface="Arial"/>
                <a:cs typeface="Arial"/>
              </a:rPr>
              <a:t> цього звіту.</a:t>
            </a:r>
            <a:endParaRPr sz="1000" dirty="0">
              <a:latin typeface="Arial"/>
              <a:cs typeface="Arial"/>
            </a:endParaRPr>
          </a:p>
          <a:p>
            <a:pPr rtl="0">
              <a:lnSpc>
                <a:spcPct val="100000"/>
              </a:lnSpc>
              <a:spcBef>
                <a:spcPts val="40"/>
              </a:spcBef>
            </a:pPr>
            <a:endParaRPr sz="1000" dirty="0">
              <a:latin typeface="Arial"/>
              <a:cs typeface="Arial"/>
            </a:endParaRPr>
          </a:p>
          <a:p>
            <a:pPr marL="12700" rtl="0">
              <a:lnSpc>
                <a:spcPct val="100000"/>
              </a:lnSpc>
            </a:pPr>
            <a:r>
              <a:rPr lang="uk" sz="1300" b="0" i="0" u="none" baseline="0" dirty="0">
                <a:solidFill>
                  <a:srgbClr val="2D2525"/>
                </a:solidFill>
                <a:latin typeface="Arial Black"/>
                <a:cs typeface="Arial Black"/>
              </a:rPr>
              <a:t>Energy Peace Partners та Prado Power</a:t>
            </a:r>
            <a:endParaRPr sz="1300" dirty="0">
              <a:latin typeface="Arial Black"/>
              <a:cs typeface="Arial Black"/>
            </a:endParaRPr>
          </a:p>
          <a:p>
            <a:pPr marL="12700" marR="5080" rtl="0">
              <a:lnSpc>
                <a:spcPct val="100000"/>
              </a:lnSpc>
              <a:spcBef>
                <a:spcPts val="509"/>
              </a:spcBef>
            </a:pPr>
            <a:r>
              <a:rPr lang="uk" sz="1000" b="0" i="0" u="none" baseline="0" dirty="0">
                <a:solidFill>
                  <a:srgbClr val="2D2525"/>
                </a:solidFill>
                <a:latin typeface="Arial"/>
                <a:cs typeface="Arial"/>
              </a:rPr>
              <a:t>Разом з Energy Peace Partners та Prado Power компанія «Оріфлейм» придбала </a:t>
            </a:r>
            <a:r>
              <a:rPr lang="ru-RU" sz="1000" b="0" i="0" u="none" baseline="0" dirty="0" err="1">
                <a:solidFill>
                  <a:srgbClr val="2D2525"/>
                </a:solidFill>
                <a:latin typeface="Arial"/>
                <a:cs typeface="Arial"/>
              </a:rPr>
              <a:t>невеликі</a:t>
            </a:r>
            <a:r>
              <a:rPr lang="ru-RU" sz="1000" b="0" i="0" u="none" baseline="0" dirty="0">
                <a:solidFill>
                  <a:srgbClr val="2D2525"/>
                </a:solidFill>
                <a:latin typeface="Arial"/>
                <a:cs typeface="Arial"/>
              </a:rPr>
              <a:t> </a:t>
            </a:r>
            <a:r>
              <a:rPr lang="ru-RU" sz="1000" b="0" i="0" u="none" baseline="0" dirty="0" err="1">
                <a:solidFill>
                  <a:srgbClr val="2D2525"/>
                </a:solidFill>
                <a:latin typeface="Arial"/>
                <a:cs typeface="Arial"/>
              </a:rPr>
              <a:t>енергосистеми</a:t>
            </a:r>
            <a:r>
              <a:rPr lang="ru-RU" sz="1000" b="0" i="0" u="none" baseline="0" dirty="0">
                <a:solidFill>
                  <a:srgbClr val="2D2525"/>
                </a:solidFill>
                <a:latin typeface="Arial"/>
                <a:cs typeface="Arial"/>
              </a:rPr>
              <a:t>, </a:t>
            </a:r>
            <a:r>
              <a:rPr lang="ru-RU" sz="1000" b="0" i="0" u="none" baseline="0" dirty="0" err="1">
                <a:solidFill>
                  <a:srgbClr val="2D2525"/>
                </a:solidFill>
                <a:latin typeface="Arial"/>
                <a:cs typeface="Arial"/>
              </a:rPr>
              <a:t>які</a:t>
            </a:r>
            <a:r>
              <a:rPr lang="ru-RU" sz="1000" b="0" i="0" u="none" baseline="0" dirty="0">
                <a:solidFill>
                  <a:srgbClr val="2D2525"/>
                </a:solidFill>
                <a:latin typeface="Arial"/>
                <a:cs typeface="Arial"/>
              </a:rPr>
              <a:t> </a:t>
            </a:r>
            <a:r>
              <a:rPr lang="ru-RU" sz="1000" b="0" i="0" u="none" baseline="0" dirty="0" err="1">
                <a:solidFill>
                  <a:srgbClr val="2D2525"/>
                </a:solidFill>
                <a:latin typeface="Arial"/>
                <a:cs typeface="Arial"/>
              </a:rPr>
              <a:t>працюють</a:t>
            </a:r>
            <a:r>
              <a:rPr lang="ru-RU" sz="1000" b="0" i="0" u="none" baseline="0" dirty="0">
                <a:solidFill>
                  <a:srgbClr val="2D2525"/>
                </a:solidFill>
                <a:latin typeface="Arial"/>
                <a:cs typeface="Arial"/>
              </a:rPr>
              <a:t> на </a:t>
            </a:r>
            <a:r>
              <a:rPr lang="ru-RU" sz="1000" b="0" i="0" u="none" baseline="0" dirty="0" err="1">
                <a:solidFill>
                  <a:srgbClr val="2D2525"/>
                </a:solidFill>
                <a:latin typeface="Arial"/>
                <a:cs typeface="Arial"/>
              </a:rPr>
              <a:t>сонячній</a:t>
            </a:r>
            <a:r>
              <a:rPr lang="ru-RU" sz="1000" b="0" i="0" u="none" baseline="0" dirty="0">
                <a:solidFill>
                  <a:srgbClr val="2D2525"/>
                </a:solidFill>
                <a:latin typeface="Arial"/>
                <a:cs typeface="Arial"/>
              </a:rPr>
              <a:t> </a:t>
            </a:r>
            <a:r>
              <a:rPr lang="ru-RU" sz="1000" b="0" i="0" u="none" baseline="0" dirty="0" err="1">
                <a:solidFill>
                  <a:srgbClr val="2D2525"/>
                </a:solidFill>
                <a:latin typeface="Arial"/>
                <a:cs typeface="Arial"/>
              </a:rPr>
              <a:t>енергії</a:t>
            </a:r>
            <a:r>
              <a:rPr lang="ru-RU" sz="1000" b="0" i="0" u="none" baseline="0" dirty="0">
                <a:solidFill>
                  <a:srgbClr val="2D2525"/>
                </a:solidFill>
                <a:latin typeface="Arial"/>
                <a:cs typeface="Arial"/>
              </a:rPr>
              <a:t>, </a:t>
            </a:r>
            <a:r>
              <a:rPr lang="uk" sz="1000" b="0" i="0" u="none" baseline="0" dirty="0">
                <a:solidFill>
                  <a:srgbClr val="2D2525"/>
                </a:solidFill>
                <a:latin typeface="Arial"/>
                <a:cs typeface="Arial"/>
              </a:rPr>
              <a:t>в аграрній громаді в Нігерії. Ці </a:t>
            </a:r>
            <a:r>
              <a:rPr lang="ru-RU" sz="1000" b="0" i="0" u="none" baseline="0" dirty="0" err="1">
                <a:solidFill>
                  <a:srgbClr val="2D2525"/>
                </a:solidFill>
                <a:latin typeface="Arial"/>
                <a:cs typeface="Arial"/>
              </a:rPr>
              <a:t>енергосистеми</a:t>
            </a:r>
            <a:r>
              <a:rPr lang="ru-RU" sz="1000" b="0" i="0" u="none" baseline="0" dirty="0">
                <a:solidFill>
                  <a:srgbClr val="2D2525"/>
                </a:solidFill>
                <a:latin typeface="Arial"/>
                <a:cs typeface="Arial"/>
              </a:rPr>
              <a:t> </a:t>
            </a:r>
            <a:r>
              <a:rPr lang="uk" sz="1000" b="0" i="0" u="none" baseline="0" dirty="0">
                <a:solidFill>
                  <a:srgbClr val="2D2525"/>
                </a:solidFill>
                <a:latin typeface="Arial"/>
                <a:cs typeface="Arial"/>
              </a:rPr>
              <a:t>генерують сертифікати, що підтверджують вироблення відновлюваної енергії миру (P-REC) – сертифікати на відновлювану енергію, які дозволяють компаніям довести, що вони споживають екологічно чисту енергію, створюючи при цьому набагато ширший позитивний соціальний вплив. Детальніше про цю ініціативу читайте у розділі </a:t>
            </a:r>
            <a:r>
              <a:rPr lang="uk" sz="1000" b="0" i="0" u="sng" baseline="0" dirty="0">
                <a:solidFill>
                  <a:srgbClr val="2D2525"/>
                </a:solidFill>
                <a:latin typeface="Arial"/>
                <a:cs typeface="Arial"/>
              </a:rPr>
              <a:t>«Клімат»</a:t>
            </a:r>
            <a:r>
              <a:rPr lang="uk" sz="1000" b="0" i="0" u="none" baseline="0" dirty="0">
                <a:solidFill>
                  <a:srgbClr val="2D2525"/>
                </a:solidFill>
                <a:latin typeface="Arial"/>
                <a:cs typeface="Arial"/>
              </a:rPr>
              <a:t> цього звіту.</a:t>
            </a:r>
            <a:endParaRPr sz="1000" dirty="0">
              <a:latin typeface="Arial"/>
              <a:cs typeface="Arial"/>
            </a:endParaRPr>
          </a:p>
          <a:p>
            <a:pPr rtl="0">
              <a:lnSpc>
                <a:spcPct val="100000"/>
              </a:lnSpc>
              <a:spcBef>
                <a:spcPts val="40"/>
              </a:spcBef>
            </a:pPr>
            <a:endParaRPr sz="1000" dirty="0">
              <a:latin typeface="Arial"/>
              <a:cs typeface="Arial"/>
            </a:endParaRPr>
          </a:p>
          <a:p>
            <a:pPr marL="12700" rtl="0">
              <a:lnSpc>
                <a:spcPct val="100000"/>
              </a:lnSpc>
              <a:spcBef>
                <a:spcPts val="5"/>
              </a:spcBef>
            </a:pPr>
            <a:r>
              <a:rPr lang="uk" sz="1300" b="0" i="0" u="none" baseline="0" dirty="0">
                <a:solidFill>
                  <a:srgbClr val="2D2525"/>
                </a:solidFill>
                <a:latin typeface="Arial Black"/>
                <a:cs typeface="Arial Black"/>
              </a:rPr>
              <a:t>Друзі моря</a:t>
            </a:r>
            <a:endParaRPr sz="1300" dirty="0">
              <a:latin typeface="Arial Black"/>
              <a:cs typeface="Arial Black"/>
            </a:endParaRPr>
          </a:p>
          <a:p>
            <a:pPr marL="12700" marR="58419" rtl="0">
              <a:lnSpc>
                <a:spcPct val="100000"/>
              </a:lnSpc>
              <a:spcBef>
                <a:spcPts val="505"/>
              </a:spcBef>
            </a:pPr>
            <a:r>
              <a:rPr lang="uk" sz="1000" b="0" i="0" u="none" baseline="0" dirty="0">
                <a:solidFill>
                  <a:srgbClr val="2D2525"/>
                </a:solidFill>
                <a:latin typeface="Arial"/>
                <a:cs typeface="Arial"/>
              </a:rPr>
              <a:t>Щоб гарантувати, що ми робимо свій внесок у збереження морського середовища, наші капсули з риб'ячим жиром Омега-3 та всі харчові продукти, що містять Омега-3, сертифіковані за програмою «Друзі моря» (Friend of the Sea).</a:t>
            </a:r>
            <a:endParaRPr sz="1000" dirty="0">
              <a:latin typeface="Arial"/>
              <a:cs typeface="Arial"/>
            </a:endParaRPr>
          </a:p>
          <a:p>
            <a:pPr rtl="0">
              <a:lnSpc>
                <a:spcPct val="100000"/>
              </a:lnSpc>
              <a:spcBef>
                <a:spcPts val="45"/>
              </a:spcBef>
            </a:pPr>
            <a:endParaRPr sz="1000" dirty="0">
              <a:latin typeface="Arial"/>
              <a:cs typeface="Arial"/>
            </a:endParaRPr>
          </a:p>
          <a:p>
            <a:pPr marL="12700" rtl="0">
              <a:lnSpc>
                <a:spcPct val="100000"/>
              </a:lnSpc>
            </a:pPr>
            <a:r>
              <a:rPr lang="uk" sz="1300" b="0" i="0" u="none" baseline="0" dirty="0">
                <a:solidFill>
                  <a:srgbClr val="2D2525"/>
                </a:solidFill>
                <a:latin typeface="Arial Black"/>
                <a:cs typeface="Arial Black"/>
              </a:rPr>
              <a:t>Лісова опікунська рада</a:t>
            </a:r>
            <a:endParaRPr sz="1300" dirty="0">
              <a:latin typeface="Arial Black"/>
              <a:cs typeface="Arial Black"/>
            </a:endParaRPr>
          </a:p>
          <a:p>
            <a:pPr marL="12700" marR="162560" rtl="0">
              <a:lnSpc>
                <a:spcPct val="100000"/>
              </a:lnSpc>
              <a:spcBef>
                <a:spcPts val="505"/>
              </a:spcBef>
            </a:pPr>
            <a:r>
              <a:rPr lang="uk" sz="1000" dirty="0">
                <a:solidFill>
                  <a:srgbClr val="2D2525"/>
                </a:solidFill>
                <a:latin typeface="Arial"/>
                <a:cs typeface="Arial"/>
              </a:rPr>
              <a:t>У рамках наших зобов'язань щодо сталого постачання ключової лісової сировини, ми прагнемо купувати сертифіковані або перероблені паперові та дерев'яні вироби.Однією зі схем сертифікації лісів, з якою ми працюємо, є Лісова опікунська рада (FSC®), в першу чергу для нашої </a:t>
            </a:r>
            <a:endParaRPr sz="1000" dirty="0">
              <a:solidFill>
                <a:srgbClr val="2D2525"/>
              </a:solidFill>
              <a:latin typeface="Arial"/>
              <a:cs typeface="Arial"/>
            </a:endParaRPr>
          </a:p>
          <a:p>
            <a:pPr marL="12700" marR="70485" algn="just" rtl="0">
              <a:lnSpc>
                <a:spcPct val="100000"/>
              </a:lnSpc>
            </a:pPr>
            <a:r>
              <a:rPr lang="uk" sz="1000" dirty="0">
                <a:solidFill>
                  <a:srgbClr val="2D2525"/>
                </a:solidFill>
                <a:latin typeface="Arial"/>
                <a:cs typeface="Arial"/>
              </a:rPr>
              <a:t>продукції з деревини та паперової упаковки. FSC® розробляє стандарти сталого ведення лісового господарства та співпрацює з відповідними зацікавленими сторонами для їх впровадження.</a:t>
            </a:r>
            <a:endParaRPr sz="1000" dirty="0">
              <a:solidFill>
                <a:srgbClr val="2D2525"/>
              </a:solidFill>
              <a:latin typeface="Arial"/>
              <a:cs typeface="Arial"/>
            </a:endParaRPr>
          </a:p>
        </p:txBody>
      </p:sp>
      <p:sp>
        <p:nvSpPr>
          <p:cNvPr id="4" name="object 4"/>
          <p:cNvSpPr txBox="1"/>
          <p:nvPr/>
        </p:nvSpPr>
        <p:spPr>
          <a:xfrm>
            <a:off x="7161490" y="1347055"/>
            <a:ext cx="3126105" cy="5960606"/>
          </a:xfrm>
          <a:prstGeom prst="rect">
            <a:avLst/>
          </a:prstGeom>
        </p:spPr>
        <p:txBody>
          <a:bodyPr vert="horz" wrap="square" lIns="0" tIns="12700" rIns="0" bIns="0" rtlCol="0">
            <a:spAutoFit/>
          </a:bodyPr>
          <a:lstStyle/>
          <a:p>
            <a:pPr marL="12700" marR="171450" rtl="0">
              <a:lnSpc>
                <a:spcPct val="100000"/>
              </a:lnSpc>
              <a:spcBef>
                <a:spcPts val="100"/>
              </a:spcBef>
            </a:pPr>
            <a:r>
              <a:rPr lang="uk" sz="1300" b="0" i="0" u="none" baseline="0" dirty="0">
                <a:solidFill>
                  <a:srgbClr val="2D2525"/>
                </a:solidFill>
                <a:latin typeface="Arial Black"/>
                <a:cs typeface="Arial Black"/>
              </a:rPr>
              <a:t>Міжнародна співпраця з питань безпеки косметичних виробів</a:t>
            </a:r>
            <a:endParaRPr sz="1300" dirty="0">
              <a:latin typeface="Arial Black"/>
              <a:cs typeface="Arial Black"/>
            </a:endParaRPr>
          </a:p>
          <a:p>
            <a:pPr marL="12700" marR="5080" algn="just" rtl="0">
              <a:lnSpc>
                <a:spcPct val="100000"/>
              </a:lnSpc>
              <a:spcBef>
                <a:spcPts val="505"/>
              </a:spcBef>
            </a:pPr>
            <a:r>
              <a:rPr lang="uk" sz="1000" dirty="0">
                <a:solidFill>
                  <a:srgbClr val="2D2525"/>
                </a:solidFill>
                <a:latin typeface="Arial"/>
                <a:cs typeface="Arial"/>
              </a:rPr>
              <a:t>У 2024 році ми стали частиною Міжнародної співпраці з питань безпеки косметичних виробів (ICCS). Цей консорціум шукає альтернативи тестуванню на тваринах, щоб об'єднати зусилля для лобіювання заборони тестування косметичних продуктів на тваринах.</a:t>
            </a:r>
            <a:endParaRPr sz="1000" dirty="0">
              <a:solidFill>
                <a:srgbClr val="2D2525"/>
              </a:solidFill>
              <a:latin typeface="Arial"/>
              <a:cs typeface="Arial"/>
            </a:endParaRPr>
          </a:p>
          <a:p>
            <a:pPr rtl="0">
              <a:lnSpc>
                <a:spcPct val="100000"/>
              </a:lnSpc>
              <a:spcBef>
                <a:spcPts val="45"/>
              </a:spcBef>
            </a:pPr>
            <a:endParaRPr sz="1000" dirty="0">
              <a:latin typeface="Arial"/>
              <a:cs typeface="Arial"/>
            </a:endParaRPr>
          </a:p>
          <a:p>
            <a:pPr marL="12700" rtl="0">
              <a:lnSpc>
                <a:spcPct val="100000"/>
              </a:lnSpc>
            </a:pPr>
            <a:r>
              <a:rPr lang="uk" sz="1300" b="0" i="0" u="none" baseline="0" dirty="0">
                <a:solidFill>
                  <a:srgbClr val="2D2525"/>
                </a:solidFill>
                <a:latin typeface="Arial Black"/>
                <a:cs typeface="Arial Black"/>
              </a:rPr>
              <a:t>Ініціатива з відповідального виробництва слюди</a:t>
            </a:r>
            <a:endParaRPr sz="1300" dirty="0">
              <a:latin typeface="Arial Black"/>
              <a:cs typeface="Arial Black"/>
            </a:endParaRPr>
          </a:p>
          <a:p>
            <a:pPr marL="12700" marR="63500" rtl="0">
              <a:lnSpc>
                <a:spcPct val="100000"/>
              </a:lnSpc>
              <a:spcBef>
                <a:spcPts val="505"/>
              </a:spcBef>
            </a:pPr>
            <a:r>
              <a:rPr lang="uk" sz="1000" dirty="0">
                <a:solidFill>
                  <a:srgbClr val="2D2525"/>
                </a:solidFill>
                <a:latin typeface="Arial"/>
                <a:cs typeface="Arial"/>
              </a:rPr>
              <a:t>Ініціатива з відповідального виробництва слюди (Responsible Mica Initiative, RMI) – це неурядова організація, створена з метою створення чесних, відповідальних і стійких ланцюгів постачання слюди шляхом просування відповідальних практик пошуку постачальників, викорінення дитячої праці та неприйнятних умов праці.Компанія «Оріфлейм» є членом організації з 2017 року.</a:t>
            </a:r>
            <a:endParaRPr sz="1000" dirty="0">
              <a:solidFill>
                <a:srgbClr val="2D2525"/>
              </a:solidFill>
              <a:latin typeface="Arial"/>
              <a:cs typeface="Arial"/>
            </a:endParaRPr>
          </a:p>
          <a:p>
            <a:pPr rtl="0">
              <a:lnSpc>
                <a:spcPct val="100000"/>
              </a:lnSpc>
              <a:spcBef>
                <a:spcPts val="45"/>
              </a:spcBef>
            </a:pPr>
            <a:endParaRPr sz="1000" dirty="0">
              <a:latin typeface="Arial"/>
              <a:cs typeface="Arial"/>
            </a:endParaRPr>
          </a:p>
          <a:p>
            <a:pPr marL="12700" marR="545465" rtl="0">
              <a:lnSpc>
                <a:spcPct val="100000"/>
              </a:lnSpc>
            </a:pPr>
            <a:r>
              <a:rPr lang="uk" sz="1300" b="0" i="0" u="none" baseline="0" dirty="0">
                <a:solidFill>
                  <a:srgbClr val="2D2525"/>
                </a:solidFill>
                <a:latin typeface="Arial Black"/>
                <a:cs typeface="Arial Black"/>
              </a:rPr>
              <a:t>Seldia, Європейська асоціація прямих продажів</a:t>
            </a:r>
            <a:endParaRPr sz="1300" dirty="0">
              <a:latin typeface="Arial Black"/>
              <a:cs typeface="Arial Black"/>
            </a:endParaRPr>
          </a:p>
          <a:p>
            <a:pPr marL="12700" marR="296545" rtl="0">
              <a:lnSpc>
                <a:spcPct val="100000"/>
              </a:lnSpc>
              <a:spcBef>
                <a:spcPts val="505"/>
              </a:spcBef>
            </a:pPr>
            <a:r>
              <a:rPr lang="uk" sz="1000" dirty="0">
                <a:solidFill>
                  <a:srgbClr val="2D2525"/>
                </a:solidFill>
                <a:latin typeface="Arial"/>
                <a:cs typeface="Arial"/>
              </a:rPr>
              <a:t>Місія Seldia – просувати та представляти на європейському рівні інтереси асоціацій та компаній-членів, а також голоси продавців, які займаються прямими продажами. «Оріфлейм» була однією з компаній-співзасновників європейської та шведської організацій Seldia і виступає активним партнером, який підтримує Seldia, надаючи їй інформацію з питань сталого розвитку, а також рекомендації щодо зміцнення етичних стандартів в галузі.</a:t>
            </a:r>
            <a:endParaRPr sz="1000" dirty="0">
              <a:solidFill>
                <a:srgbClr val="2D2525"/>
              </a:solidFill>
              <a:latin typeface="Arial"/>
              <a:cs typeface="Arial"/>
            </a:endParaRPr>
          </a:p>
          <a:p>
            <a:pPr marL="12700" marR="28575" rtl="0">
              <a:lnSpc>
                <a:spcPct val="100000"/>
              </a:lnSpc>
            </a:pPr>
            <a:endParaRPr sz="1000" dirty="0">
              <a:latin typeface="Arial"/>
              <a:cs typeface="Arial"/>
            </a:endParaRPr>
          </a:p>
        </p:txBody>
      </p:sp>
      <p:sp>
        <p:nvSpPr>
          <p:cNvPr id="5" name="object 5"/>
          <p:cNvSpPr txBox="1"/>
          <p:nvPr/>
        </p:nvSpPr>
        <p:spPr>
          <a:xfrm>
            <a:off x="419246" y="818735"/>
            <a:ext cx="8356400" cy="528320"/>
          </a:xfrm>
          <a:prstGeom prst="rect">
            <a:avLst/>
          </a:prstGeom>
        </p:spPr>
        <p:txBody>
          <a:bodyPr vert="horz" wrap="square" lIns="0" tIns="12700" rIns="0" bIns="0" rtlCol="0">
            <a:spAutoFit/>
          </a:bodyPr>
          <a:lstStyle/>
          <a:p>
            <a:pPr marL="12700" algn="l" rtl="0">
              <a:lnSpc>
                <a:spcPct val="100000"/>
              </a:lnSpc>
            </a:pPr>
            <a:r>
              <a:rPr lang="uk" sz="3300" b="1" i="0" u="none" baseline="0" dirty="0">
                <a:solidFill>
                  <a:srgbClr val="2D2525"/>
                </a:solidFill>
                <a:latin typeface="Oriflame Sans 2.0"/>
                <a:cs typeface="Oriflame Sans 2.0"/>
              </a:rPr>
              <a:t>Галузева співпраця та партнери</a:t>
            </a:r>
            <a:endParaRPr lang="uk" sz="3300" dirty="0">
              <a:latin typeface="Oriflame Sans 2.0"/>
              <a:cs typeface="Oriflame Sans 2.0"/>
            </a:endParaRPr>
          </a:p>
        </p:txBody>
      </p:sp>
      <p:sp>
        <p:nvSpPr>
          <p:cNvPr id="6" name="object 6"/>
          <p:cNvSpPr/>
          <p:nvPr/>
        </p:nvSpPr>
        <p:spPr>
          <a:xfrm>
            <a:off x="0" y="835355"/>
            <a:ext cx="10692130" cy="0"/>
          </a:xfrm>
          <a:custGeom>
            <a:avLst/>
            <a:gdLst/>
            <a:ahLst/>
            <a:cxnLst/>
            <a:rect l="l" t="t" r="r" b="b"/>
            <a:pathLst>
              <a:path w="10692130">
                <a:moveTo>
                  <a:pt x="0" y="0"/>
                </a:moveTo>
                <a:lnTo>
                  <a:pt x="10692003" y="0"/>
                </a:lnTo>
              </a:path>
            </a:pathLst>
          </a:custGeom>
          <a:ln w="3175">
            <a:solidFill>
              <a:srgbClr val="2D2525"/>
            </a:solidFill>
          </a:ln>
        </p:spPr>
        <p:txBody>
          <a:bodyPr wrap="square" lIns="0" tIns="0" rIns="0" bIns="0" rtlCol="0"/>
          <a:lstStyle/>
          <a:p>
            <a:endParaRPr/>
          </a:p>
        </p:txBody>
      </p:sp>
      <p:sp>
        <p:nvSpPr>
          <p:cNvPr id="7" name="object 7"/>
          <p:cNvSpPr/>
          <p:nvPr/>
        </p:nvSpPr>
        <p:spPr>
          <a:xfrm>
            <a:off x="0" y="453199"/>
            <a:ext cx="10692130" cy="0"/>
          </a:xfrm>
          <a:custGeom>
            <a:avLst/>
            <a:gdLst/>
            <a:ahLst/>
            <a:cxnLst/>
            <a:rect l="l" t="t" r="r" b="b"/>
            <a:pathLst>
              <a:path w="10692130">
                <a:moveTo>
                  <a:pt x="10692003" y="0"/>
                </a:moveTo>
                <a:lnTo>
                  <a:pt x="0" y="0"/>
                </a:lnTo>
              </a:path>
            </a:pathLst>
          </a:custGeom>
          <a:ln w="3175">
            <a:solidFill>
              <a:srgbClr val="2D2525"/>
            </a:solidFill>
          </a:ln>
        </p:spPr>
        <p:txBody>
          <a:bodyPr wrap="square" lIns="0" tIns="0" rIns="0" bIns="0" rtlCol="0"/>
          <a:lstStyle/>
          <a:p>
            <a:endParaRPr/>
          </a:p>
        </p:txBody>
      </p:sp>
      <p:sp>
        <p:nvSpPr>
          <p:cNvPr id="28" name="object 28"/>
          <p:cNvSpPr txBox="1">
            <a:spLocks noGrp="1"/>
          </p:cNvSpPr>
          <p:nvPr>
            <p:ph type="sldNum" sz="quarter" idx="7"/>
          </p:nvPr>
        </p:nvSpPr>
        <p:spPr>
          <a:prstGeom prst="rect">
            <a:avLst/>
          </a:prstGeom>
        </p:spPr>
        <p:txBody>
          <a:bodyPr vert="horz" wrap="square" lIns="0" tIns="19685" rIns="0" bIns="0" rtlCol="0">
            <a:spAutoFit/>
          </a:bodyPr>
          <a:lstStyle/>
          <a:p>
            <a:pPr marL="53975" algn="l" rtl="0">
              <a:lnSpc>
                <a:spcPct val="100000"/>
              </a:lnSpc>
              <a:spcBef>
                <a:spcPts val="155"/>
              </a:spcBef>
            </a:pPr>
            <a:r>
              <a:rPr lang="uk" b="0" i="0" u="none" spc="-25" baseline="0"/>
              <a:t>10</a:t>
            </a:r>
          </a:p>
        </p:txBody>
      </p:sp>
      <p:sp>
        <p:nvSpPr>
          <p:cNvPr id="10" name="object 69"/>
          <p:cNvSpPr txBox="1">
            <a:spLocks noGrp="1"/>
          </p:cNvSpPr>
          <p:nvPr>
            <p:ph type="ftr" sz="quarter" idx="5"/>
          </p:nvPr>
        </p:nvSpPr>
        <p:spPr>
          <a:xfrm>
            <a:off x="419246" y="7204929"/>
            <a:ext cx="4836761" cy="160300"/>
          </a:xfrm>
          <a:prstGeom prst="rect">
            <a:avLst/>
          </a:prstGeom>
        </p:spPr>
        <p:txBody>
          <a:bodyPr vert="horz" wrap="square" lIns="0" tIns="21590" rIns="0" bIns="0" rtlCol="0">
            <a:spAutoFit/>
          </a:bodyPr>
          <a:lstStyle/>
          <a:p>
            <a:pPr marL="12700" algn="l" rtl="0">
              <a:lnSpc>
                <a:spcPct val="100000"/>
              </a:lnSpc>
              <a:spcBef>
                <a:spcPts val="170"/>
              </a:spcBef>
            </a:pPr>
            <a:r>
              <a:rPr lang="uk" b="0" i="0" u="none" spc="-5" baseline="0" dirty="0"/>
              <a:t>Звіт про сталий розвиток за 2024 рік </a:t>
            </a:r>
            <a:r>
              <a:rPr lang="uk" b="0" i="0" u="none" spc="175" baseline="0" dirty="0">
                <a:latin typeface="Arial"/>
                <a:cs typeface="Arial"/>
              </a:rPr>
              <a:t>|</a:t>
            </a:r>
            <a:r>
              <a:rPr lang="uk" b="0" i="0" u="none" spc="45" baseline="0" dirty="0">
                <a:latin typeface="Arial"/>
                <a:cs typeface="Arial"/>
              </a:rPr>
              <a:t> </a:t>
            </a:r>
            <a:r>
              <a:rPr lang="en-US" dirty="0" err="1">
                <a:latin typeface="Arial"/>
                <a:cs typeface="Arial"/>
              </a:rPr>
              <a:t>Oriflame</a:t>
            </a:r>
            <a:r>
              <a:rPr lang="en-US" spc="45" dirty="0">
                <a:latin typeface="Arial"/>
                <a:cs typeface="Arial"/>
              </a:rPr>
              <a:t> </a:t>
            </a:r>
            <a:r>
              <a:rPr lang="en-US" spc="-10" dirty="0">
                <a:latin typeface="Arial"/>
                <a:cs typeface="Arial"/>
              </a:rPr>
              <a:t>Cosmetics</a:t>
            </a:r>
            <a:endParaRPr lang="uk" b="0" i="0" u="none" spc="-10" baseline="0" dirty="0">
              <a:latin typeface="Arial"/>
              <a:cs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587" y="0"/>
            <a:ext cx="10695305" cy="7560309"/>
            <a:chOff x="-1587" y="0"/>
            <a:chExt cx="10695305" cy="7560309"/>
          </a:xfrm>
        </p:grpSpPr>
        <p:pic>
          <p:nvPicPr>
            <p:cNvPr id="3" name="object 3"/>
            <p:cNvPicPr/>
            <p:nvPr/>
          </p:nvPicPr>
          <p:blipFill>
            <a:blip r:embed="rId2" cstate="print"/>
            <a:stretch>
              <a:fillRect/>
            </a:stretch>
          </p:blipFill>
          <p:spPr>
            <a:xfrm>
              <a:off x="0" y="836942"/>
              <a:ext cx="6900011" cy="6723062"/>
            </a:xfrm>
            <a:prstGeom prst="rect">
              <a:avLst/>
            </a:prstGeom>
          </p:spPr>
        </p:pic>
        <p:sp>
          <p:nvSpPr>
            <p:cNvPr id="4" name="object 4"/>
            <p:cNvSpPr/>
            <p:nvPr/>
          </p:nvSpPr>
          <p:spPr>
            <a:xfrm>
              <a:off x="0" y="0"/>
              <a:ext cx="10692130" cy="455930"/>
            </a:xfrm>
            <a:custGeom>
              <a:avLst/>
              <a:gdLst/>
              <a:ahLst/>
              <a:cxnLst/>
              <a:rect l="l" t="t" r="r" b="b"/>
              <a:pathLst>
                <a:path w="10692130" h="455930">
                  <a:moveTo>
                    <a:pt x="10692003" y="0"/>
                  </a:moveTo>
                  <a:lnTo>
                    <a:pt x="0" y="0"/>
                  </a:lnTo>
                  <a:lnTo>
                    <a:pt x="0" y="455853"/>
                  </a:lnTo>
                  <a:lnTo>
                    <a:pt x="10692003" y="455853"/>
                  </a:lnTo>
                  <a:lnTo>
                    <a:pt x="10692003" y="0"/>
                  </a:lnTo>
                  <a:close/>
                </a:path>
              </a:pathLst>
            </a:custGeom>
            <a:solidFill>
              <a:srgbClr val="FFFFFF"/>
            </a:solidFill>
          </p:spPr>
          <p:txBody>
            <a:bodyPr wrap="square" lIns="0" tIns="0" rIns="0" bIns="0" rtlCol="0"/>
            <a:lstStyle/>
            <a:p>
              <a:endParaRPr/>
            </a:p>
          </p:txBody>
        </p:sp>
        <p:sp>
          <p:nvSpPr>
            <p:cNvPr id="5" name="object 5"/>
            <p:cNvSpPr/>
            <p:nvPr/>
          </p:nvSpPr>
          <p:spPr>
            <a:xfrm>
              <a:off x="0" y="453199"/>
              <a:ext cx="10692130" cy="382270"/>
            </a:xfrm>
            <a:custGeom>
              <a:avLst/>
              <a:gdLst/>
              <a:ahLst/>
              <a:cxnLst/>
              <a:rect l="l" t="t" r="r" b="b"/>
              <a:pathLst>
                <a:path w="10692130" h="382269">
                  <a:moveTo>
                    <a:pt x="0" y="0"/>
                  </a:moveTo>
                  <a:lnTo>
                    <a:pt x="0" y="382155"/>
                  </a:lnTo>
                  <a:lnTo>
                    <a:pt x="10692003" y="382155"/>
                  </a:lnTo>
                  <a:lnTo>
                    <a:pt x="10692003" y="0"/>
                  </a:lnTo>
                  <a:lnTo>
                    <a:pt x="0" y="0"/>
                  </a:lnTo>
                  <a:close/>
                </a:path>
              </a:pathLst>
            </a:custGeom>
            <a:solidFill>
              <a:srgbClr val="FFFFFF"/>
            </a:solidFill>
          </p:spPr>
          <p:txBody>
            <a:bodyPr wrap="square" lIns="0" tIns="0" rIns="0" bIns="0" rtlCol="0"/>
            <a:lstStyle/>
            <a:p>
              <a:endParaRPr/>
            </a:p>
          </p:txBody>
        </p:sp>
        <p:sp>
          <p:nvSpPr>
            <p:cNvPr id="6" name="object 6"/>
            <p:cNvSpPr/>
            <p:nvPr/>
          </p:nvSpPr>
          <p:spPr>
            <a:xfrm>
              <a:off x="0" y="453199"/>
              <a:ext cx="10692130" cy="382270"/>
            </a:xfrm>
            <a:custGeom>
              <a:avLst/>
              <a:gdLst/>
              <a:ahLst/>
              <a:cxnLst/>
              <a:rect l="l" t="t" r="r" b="b"/>
              <a:pathLst>
                <a:path w="10692130" h="382269">
                  <a:moveTo>
                    <a:pt x="0" y="382155"/>
                  </a:moveTo>
                  <a:lnTo>
                    <a:pt x="10692003" y="382155"/>
                  </a:lnTo>
                </a:path>
                <a:path w="10692130" h="382269">
                  <a:moveTo>
                    <a:pt x="10692003" y="0"/>
                  </a:moveTo>
                  <a:lnTo>
                    <a:pt x="0" y="0"/>
                  </a:lnTo>
                </a:path>
              </a:pathLst>
            </a:custGeom>
            <a:ln w="3175">
              <a:solidFill>
                <a:srgbClr val="2D2525"/>
              </a:solidFill>
            </a:ln>
          </p:spPr>
          <p:txBody>
            <a:bodyPr wrap="square" lIns="0" tIns="0" rIns="0" bIns="0" rtlCol="0"/>
            <a:lstStyle/>
            <a:p>
              <a:endParaRPr/>
            </a:p>
          </p:txBody>
        </p:sp>
      </p:grpSp>
      <p:sp>
        <p:nvSpPr>
          <p:cNvPr id="7" name="object 7"/>
          <p:cNvSpPr txBox="1"/>
          <p:nvPr/>
        </p:nvSpPr>
        <p:spPr>
          <a:xfrm>
            <a:off x="7099300" y="835469"/>
            <a:ext cx="3184525" cy="6655668"/>
          </a:xfrm>
          <a:prstGeom prst="rect">
            <a:avLst/>
          </a:prstGeom>
        </p:spPr>
        <p:txBody>
          <a:bodyPr vert="horz" wrap="square" lIns="0" tIns="96520" rIns="0" bIns="0" rtlCol="0">
            <a:spAutoFit/>
          </a:bodyPr>
          <a:lstStyle/>
          <a:p>
            <a:pPr marL="38100" rtl="0">
              <a:lnSpc>
                <a:spcPct val="100000"/>
              </a:lnSpc>
              <a:spcBef>
                <a:spcPts val="760"/>
              </a:spcBef>
            </a:pPr>
            <a:r>
              <a:rPr lang="uk" sz="1300" b="0" i="0" u="none" baseline="0" dirty="0">
                <a:solidFill>
                  <a:srgbClr val="2D2525"/>
                </a:solidFill>
                <a:latin typeface="Arial Black"/>
                <a:cs typeface="Arial Black"/>
              </a:rPr>
              <a:t>The Vegan Society</a:t>
            </a:r>
            <a:r>
              <a:rPr lang="uk" sz="1300" b="0" i="0" u="none" baseline="30000" dirty="0">
                <a:solidFill>
                  <a:srgbClr val="2D2525"/>
                </a:solidFill>
                <a:latin typeface="Arial Black"/>
                <a:cs typeface="Arial Black"/>
              </a:rPr>
              <a:t>TM</a:t>
            </a:r>
            <a:endParaRPr sz="1125" baseline="33333" dirty="0">
              <a:latin typeface="Arial Black"/>
              <a:cs typeface="Arial Black"/>
            </a:endParaRPr>
          </a:p>
          <a:p>
            <a:pPr marL="38100" marR="30480" rtl="0">
              <a:lnSpc>
                <a:spcPct val="100000"/>
              </a:lnSpc>
              <a:spcBef>
                <a:spcPts val="505"/>
              </a:spcBef>
            </a:pPr>
            <a:r>
              <a:rPr lang="uk" sz="1000" spc="-5" dirty="0">
                <a:solidFill>
                  <a:srgbClr val="2D2525"/>
                </a:solidFill>
                <a:latin typeface="Arial"/>
                <a:cs typeface="Arial"/>
              </a:rPr>
              <a:t>Компанія «Оріфлейм» сертифікує свою продукцію за програмою The Vegan Society</a:t>
            </a:r>
            <a:r>
              <a:rPr lang="uk" sz="1000" spc="-5" baseline="30000" dirty="0">
                <a:solidFill>
                  <a:srgbClr val="2D2525"/>
                </a:solidFill>
                <a:latin typeface="Arial"/>
                <a:cs typeface="Arial"/>
              </a:rPr>
              <a:t>TM</a:t>
            </a:r>
            <a:r>
              <a:rPr lang="uk" sz="1000" spc="-5" dirty="0">
                <a:solidFill>
                  <a:srgbClr val="2D2525"/>
                </a:solidFill>
                <a:latin typeface="Arial"/>
                <a:cs typeface="Arial"/>
              </a:rPr>
              <a:t> вже понад 15 років. Beautanicals, Waunt, Wellosophy та Giordani Gold є прикладами лінійок, де деякі або всі продукти сертифіковані The Vegan Society</a:t>
            </a:r>
            <a:r>
              <a:rPr lang="uk" sz="1000" spc="-5" baseline="30000" dirty="0">
                <a:solidFill>
                  <a:srgbClr val="2D2525"/>
                </a:solidFill>
                <a:latin typeface="Arial"/>
                <a:cs typeface="Arial"/>
              </a:rPr>
              <a:t>TM</a:t>
            </a:r>
            <a:r>
              <a:rPr lang="uk" sz="1000" spc="-5" dirty="0">
                <a:solidFill>
                  <a:srgbClr val="2D2525"/>
                </a:solidFill>
                <a:latin typeface="Arial"/>
                <a:cs typeface="Arial"/>
              </a:rPr>
              <a:t>.</a:t>
            </a:r>
            <a:endParaRPr sz="1000" spc="-5" dirty="0">
              <a:solidFill>
                <a:srgbClr val="2D2525"/>
              </a:solidFill>
              <a:latin typeface="Arial"/>
              <a:cs typeface="Arial"/>
            </a:endParaRPr>
          </a:p>
          <a:p>
            <a:pPr rtl="0">
              <a:lnSpc>
                <a:spcPct val="100000"/>
              </a:lnSpc>
              <a:spcBef>
                <a:spcPts val="40"/>
              </a:spcBef>
            </a:pPr>
            <a:endParaRPr sz="1000" dirty="0">
              <a:latin typeface="Arial"/>
              <a:cs typeface="Arial"/>
            </a:endParaRPr>
          </a:p>
          <a:p>
            <a:pPr marL="38100" marR="611505" rtl="0">
              <a:lnSpc>
                <a:spcPct val="100000"/>
              </a:lnSpc>
              <a:spcBef>
                <a:spcPts val="5"/>
              </a:spcBef>
            </a:pPr>
            <a:r>
              <a:rPr lang="uk" sz="1300" b="0" i="0" u="none" baseline="0" dirty="0">
                <a:solidFill>
                  <a:srgbClr val="2D2525"/>
                </a:solidFill>
                <a:latin typeface="Arial Black"/>
                <a:cs typeface="Arial Black"/>
              </a:rPr>
              <a:t>Всесвітня Федерація асоціацій прямих продажів</a:t>
            </a:r>
            <a:endParaRPr sz="1300" dirty="0">
              <a:latin typeface="Arial Black"/>
              <a:cs typeface="Arial Black"/>
            </a:endParaRPr>
          </a:p>
          <a:p>
            <a:pPr marL="38100" marR="51435" rtl="0">
              <a:lnSpc>
                <a:spcPct val="100000"/>
              </a:lnSpc>
              <a:spcBef>
                <a:spcPts val="505"/>
              </a:spcBef>
            </a:pPr>
            <a:r>
              <a:rPr lang="uk" sz="1000" spc="-5" dirty="0">
                <a:solidFill>
                  <a:srgbClr val="2D2525"/>
                </a:solidFill>
                <a:latin typeface="Arial"/>
                <a:cs typeface="Arial"/>
              </a:rPr>
              <a:t>Компанія «Оріфлейм» є членом Всесвітньої федерації асоціацій прямих продажів (WFDSA) та Асоціації прямих продажів (DSA) в країнах, де ми працюємо. </a:t>
            </a:r>
            <a:r>
              <a:rPr lang="ru-RU" sz="1000" spc="-5" dirty="0">
                <a:solidFill>
                  <a:srgbClr val="2D2525"/>
                </a:solidFill>
                <a:latin typeface="Arial"/>
                <a:cs typeface="Arial"/>
              </a:rPr>
              <a:t>Ми </a:t>
            </a:r>
            <a:r>
              <a:rPr lang="ru-RU" sz="1000" spc="-5" dirty="0" err="1">
                <a:solidFill>
                  <a:srgbClr val="2D2525"/>
                </a:solidFill>
                <a:latin typeface="Arial"/>
                <a:cs typeface="Arial"/>
              </a:rPr>
              <a:t>зробили</a:t>
            </a:r>
            <a:r>
              <a:rPr lang="ru-RU" sz="1000" spc="-5" dirty="0">
                <a:solidFill>
                  <a:srgbClr val="2D2525"/>
                </a:solidFill>
                <a:latin typeface="Arial"/>
                <a:cs typeface="Arial"/>
              </a:rPr>
              <a:t> Кодекс </a:t>
            </a:r>
            <a:r>
              <a:rPr lang="ru-RU" sz="1000" spc="-5" dirty="0" err="1">
                <a:solidFill>
                  <a:srgbClr val="2D2525"/>
                </a:solidFill>
                <a:latin typeface="Arial"/>
                <a:cs typeface="Arial"/>
              </a:rPr>
              <a:t>етики</a:t>
            </a:r>
            <a:r>
              <a:rPr lang="ru-RU" sz="1000" spc="-5" dirty="0">
                <a:solidFill>
                  <a:srgbClr val="2D2525"/>
                </a:solidFill>
                <a:latin typeface="Arial"/>
                <a:cs typeface="Arial"/>
              </a:rPr>
              <a:t> та Правила </a:t>
            </a:r>
            <a:r>
              <a:rPr lang="ru-RU" sz="1000" spc="-5" dirty="0" err="1">
                <a:solidFill>
                  <a:srgbClr val="2D2525"/>
                </a:solidFill>
                <a:latin typeface="Arial"/>
                <a:cs typeface="Arial"/>
              </a:rPr>
              <a:t>поведінки</a:t>
            </a:r>
            <a:r>
              <a:rPr lang="ru-RU" sz="1000" spc="-5" dirty="0">
                <a:solidFill>
                  <a:srgbClr val="2D2525"/>
                </a:solidFill>
                <a:latin typeface="Arial"/>
                <a:cs typeface="Arial"/>
              </a:rPr>
              <a:t> </a:t>
            </a:r>
            <a:r>
              <a:rPr lang="ru-RU" sz="1000" spc="-5" dirty="0" err="1">
                <a:solidFill>
                  <a:srgbClr val="2D2525"/>
                </a:solidFill>
                <a:latin typeface="Arial"/>
                <a:cs typeface="Arial"/>
              </a:rPr>
              <a:t>WFDSA</a:t>
            </a:r>
            <a:r>
              <a:rPr lang="ru-RU" sz="1000" spc="-5" dirty="0">
                <a:solidFill>
                  <a:srgbClr val="2D2525"/>
                </a:solidFill>
                <a:latin typeface="Arial"/>
                <a:cs typeface="Arial"/>
              </a:rPr>
              <a:t> та </a:t>
            </a:r>
            <a:r>
              <a:rPr lang="ru-RU" sz="1000" spc="-5" dirty="0" err="1">
                <a:solidFill>
                  <a:srgbClr val="2D2525"/>
                </a:solidFill>
                <a:latin typeface="Arial"/>
                <a:cs typeface="Arial"/>
              </a:rPr>
              <a:t>відповідних</a:t>
            </a:r>
            <a:r>
              <a:rPr lang="ru-RU" sz="1000" spc="-5" dirty="0">
                <a:solidFill>
                  <a:srgbClr val="2D2525"/>
                </a:solidFill>
                <a:latin typeface="Arial"/>
                <a:cs typeface="Arial"/>
              </a:rPr>
              <a:t> </a:t>
            </a:r>
            <a:r>
              <a:rPr lang="ru-RU" sz="1000" spc="-5" dirty="0" err="1">
                <a:solidFill>
                  <a:srgbClr val="2D2525"/>
                </a:solidFill>
                <a:latin typeface="Arial"/>
                <a:cs typeface="Arial"/>
              </a:rPr>
              <a:t>місцевих</a:t>
            </a:r>
            <a:r>
              <a:rPr lang="ru-RU" sz="1000" spc="-5" dirty="0">
                <a:solidFill>
                  <a:srgbClr val="2D2525"/>
                </a:solidFill>
                <a:latin typeface="Arial"/>
                <a:cs typeface="Arial"/>
              </a:rPr>
              <a:t> </a:t>
            </a:r>
            <a:r>
              <a:rPr lang="ru-RU" sz="1000" spc="-5" dirty="0" err="1">
                <a:solidFill>
                  <a:srgbClr val="2D2525"/>
                </a:solidFill>
                <a:latin typeface="Arial"/>
                <a:cs typeface="Arial"/>
              </a:rPr>
              <a:t>асоціацій</a:t>
            </a:r>
            <a:r>
              <a:rPr lang="ru-RU" sz="1000" spc="-5" dirty="0">
                <a:solidFill>
                  <a:srgbClr val="2D2525"/>
                </a:solidFill>
                <a:latin typeface="Arial"/>
                <a:cs typeface="Arial"/>
              </a:rPr>
              <a:t> прямого продажу </a:t>
            </a:r>
            <a:r>
              <a:rPr lang="ru-RU" sz="1000" spc="-5" dirty="0" err="1">
                <a:solidFill>
                  <a:srgbClr val="2D2525"/>
                </a:solidFill>
                <a:latin typeface="Arial"/>
                <a:cs typeface="Arial"/>
              </a:rPr>
              <a:t>частиною</a:t>
            </a:r>
            <a:r>
              <a:rPr lang="ru-RU" sz="1000" spc="-5" dirty="0">
                <a:solidFill>
                  <a:srgbClr val="2D2525"/>
                </a:solidFill>
                <a:latin typeface="Arial"/>
                <a:cs typeface="Arial"/>
              </a:rPr>
              <a:t> умов і </a:t>
            </a:r>
            <a:r>
              <a:rPr lang="ru-RU" sz="1000" spc="-5" dirty="0" err="1">
                <a:solidFill>
                  <a:srgbClr val="2D2525"/>
                </a:solidFill>
                <a:latin typeface="Arial"/>
                <a:cs typeface="Arial"/>
              </a:rPr>
              <a:t>положень</a:t>
            </a:r>
            <a:r>
              <a:rPr lang="ru-RU" sz="1000" spc="-5" dirty="0">
                <a:solidFill>
                  <a:srgbClr val="2D2525"/>
                </a:solidFill>
                <a:latin typeface="Arial"/>
                <a:cs typeface="Arial"/>
              </a:rPr>
              <a:t> для наших </a:t>
            </a:r>
            <a:r>
              <a:rPr lang="ru-RU" sz="1000" spc="-5" dirty="0" err="1">
                <a:solidFill>
                  <a:srgbClr val="2D2525"/>
                </a:solidFill>
                <a:latin typeface="Arial"/>
                <a:cs typeface="Arial"/>
              </a:rPr>
              <a:t>Підприємців</a:t>
            </a:r>
            <a:r>
              <a:rPr lang="ru-RU" sz="1000" spc="-5" dirty="0">
                <a:solidFill>
                  <a:srgbClr val="2D2525"/>
                </a:solidFill>
                <a:latin typeface="Arial"/>
                <a:cs typeface="Arial"/>
              </a:rPr>
              <a:t> </a:t>
            </a:r>
            <a:r>
              <a:rPr lang="uk" sz="1000" spc="-5" dirty="0">
                <a:solidFill>
                  <a:srgbClr val="2D2525"/>
                </a:solidFill>
                <a:latin typeface="Arial"/>
                <a:cs typeface="Arial"/>
              </a:rPr>
              <a:t>у сфері краси</a:t>
            </a:r>
            <a:r>
              <a:rPr lang="ru-RU" sz="1000" spc="-5" dirty="0">
                <a:solidFill>
                  <a:srgbClr val="2D2525"/>
                </a:solidFill>
                <a:latin typeface="Arial"/>
                <a:cs typeface="Arial"/>
              </a:rPr>
              <a:t>. </a:t>
            </a:r>
            <a:endParaRPr sz="1000" spc="-5" dirty="0">
              <a:solidFill>
                <a:srgbClr val="2D2525"/>
              </a:solidFill>
              <a:latin typeface="Arial"/>
              <a:cs typeface="Arial"/>
            </a:endParaRPr>
          </a:p>
          <a:p>
            <a:pPr marL="38100" rtl="0">
              <a:lnSpc>
                <a:spcPct val="100000"/>
              </a:lnSpc>
              <a:spcBef>
                <a:spcPts val="1010"/>
              </a:spcBef>
            </a:pPr>
            <a:r>
              <a:rPr lang="uk" sz="1800" b="0" i="0" u="none" baseline="0" dirty="0">
                <a:solidFill>
                  <a:srgbClr val="2D2525"/>
                </a:solidFill>
                <a:latin typeface="Arial Black"/>
                <a:cs typeface="Arial Black"/>
              </a:rPr>
              <a:t>Інші ініціативи</a:t>
            </a:r>
            <a:endParaRPr sz="1800" dirty="0">
              <a:latin typeface="Arial Black"/>
              <a:cs typeface="Arial Black"/>
            </a:endParaRPr>
          </a:p>
          <a:p>
            <a:pPr marL="38100" rtl="0">
              <a:lnSpc>
                <a:spcPct val="100000"/>
              </a:lnSpc>
              <a:spcBef>
                <a:spcPts val="1090"/>
              </a:spcBef>
            </a:pPr>
            <a:r>
              <a:rPr lang="uk" sz="1300" b="0" i="0" u="none" baseline="0" dirty="0">
                <a:solidFill>
                  <a:srgbClr val="2D2525"/>
                </a:solidFill>
                <a:latin typeface="Arial Black"/>
                <a:cs typeface="Arial Black"/>
              </a:rPr>
              <a:t>Круглий стіл з питань сталого виробництва пальмової олії</a:t>
            </a:r>
            <a:endParaRPr sz="1300" dirty="0">
              <a:latin typeface="Arial Black"/>
              <a:cs typeface="Arial Black"/>
            </a:endParaRPr>
          </a:p>
          <a:p>
            <a:pPr marL="38100" marR="51435" rtl="0">
              <a:spcBef>
                <a:spcPts val="505"/>
              </a:spcBef>
            </a:pPr>
            <a:r>
              <a:rPr lang="uk" sz="1000" spc="-5" dirty="0">
                <a:solidFill>
                  <a:srgbClr val="2D2525"/>
                </a:solidFill>
                <a:latin typeface="Arial"/>
                <a:cs typeface="Arial"/>
              </a:rPr>
              <a:t>Ми є членом Круглого столу з питань сталого виробництва пальмової олії (RSPO</a:t>
            </a:r>
            <a:r>
              <a:rPr lang="uk" sz="1000" spc="-5" baseline="30000" dirty="0">
                <a:solidFill>
                  <a:srgbClr val="2D2525"/>
                </a:solidFill>
                <a:latin typeface="Arial"/>
                <a:cs typeface="Arial"/>
              </a:rPr>
              <a:t>TM</a:t>
            </a:r>
            <a:r>
              <a:rPr lang="uk" sz="1000" spc="-5" dirty="0">
                <a:solidFill>
                  <a:srgbClr val="2D2525"/>
                </a:solidFill>
                <a:latin typeface="Arial"/>
                <a:cs typeface="Arial"/>
              </a:rPr>
              <a:t>) з 2010 року.  Наші зобов'язання щодо пальмової олії викладені в нашому Щорічному повідомленні про досягнення (ACOP).</a:t>
            </a:r>
            <a:endParaRPr sz="1000" spc="-5" dirty="0">
              <a:solidFill>
                <a:srgbClr val="2D2525"/>
              </a:solidFill>
              <a:latin typeface="Arial"/>
              <a:cs typeface="Arial"/>
            </a:endParaRPr>
          </a:p>
          <a:p>
            <a:pPr rtl="0">
              <a:lnSpc>
                <a:spcPct val="100000"/>
              </a:lnSpc>
              <a:spcBef>
                <a:spcPts val="45"/>
              </a:spcBef>
            </a:pPr>
            <a:endParaRPr sz="1000" dirty="0">
              <a:latin typeface="Arial"/>
              <a:cs typeface="Arial"/>
            </a:endParaRPr>
          </a:p>
          <a:p>
            <a:pPr marL="38100" rtl="0">
              <a:lnSpc>
                <a:spcPct val="100000"/>
              </a:lnSpc>
            </a:pPr>
            <a:r>
              <a:rPr lang="uk" sz="1300" b="0" i="0" u="none" baseline="0" dirty="0">
                <a:solidFill>
                  <a:srgbClr val="2D2525"/>
                </a:solidFill>
                <a:latin typeface="Arial Black"/>
                <a:cs typeface="Arial Black"/>
              </a:rPr>
              <a:t>Глобальний договір Організації Об'єднаних Націй</a:t>
            </a:r>
            <a:endParaRPr sz="1300" dirty="0">
              <a:latin typeface="Arial Black"/>
              <a:cs typeface="Arial Black"/>
            </a:endParaRPr>
          </a:p>
          <a:p>
            <a:pPr marL="38100" marR="51435" rtl="0">
              <a:lnSpc>
                <a:spcPct val="100000"/>
              </a:lnSpc>
              <a:spcBef>
                <a:spcPts val="505"/>
              </a:spcBef>
            </a:pPr>
            <a:r>
              <a:rPr lang="uk" sz="1000" spc="-5" dirty="0">
                <a:solidFill>
                  <a:srgbClr val="2D2525"/>
                </a:solidFill>
                <a:latin typeface="Arial"/>
                <a:cs typeface="Arial"/>
              </a:rPr>
              <a:t>Компанія «Оріфлейм» є членом Глобального договору Організації Об'єднаних Націй (ООН) з 2010 року. Компанія «Оріфлейм» визнає важливість Цілей сталого розвитку ООН і активно працює над інтеграцією їхніх принципів у свою бізнес-діяльність.  Про наші досягнення у цьому напрямку ми повідомляємо в нашому щорічному звіті про досягнення.</a:t>
            </a:r>
            <a:endParaRPr sz="1000" spc="-5" dirty="0">
              <a:solidFill>
                <a:srgbClr val="2D2525"/>
              </a:solidFill>
              <a:latin typeface="Arial"/>
              <a:cs typeface="Arial"/>
            </a:endParaRPr>
          </a:p>
        </p:txBody>
      </p:sp>
      <p:sp>
        <p:nvSpPr>
          <p:cNvPr id="28" name="object 28"/>
          <p:cNvSpPr txBox="1">
            <a:spLocks noGrp="1"/>
          </p:cNvSpPr>
          <p:nvPr>
            <p:ph type="sldNum" sz="quarter" idx="7"/>
          </p:nvPr>
        </p:nvSpPr>
        <p:spPr>
          <a:prstGeom prst="rect">
            <a:avLst/>
          </a:prstGeom>
        </p:spPr>
        <p:txBody>
          <a:bodyPr vert="horz" wrap="square" lIns="0" tIns="19685" rIns="0" bIns="0" rtlCol="0">
            <a:spAutoFit/>
          </a:bodyPr>
          <a:lstStyle/>
          <a:p>
            <a:pPr marL="53975" algn="l" rtl="0">
              <a:lnSpc>
                <a:spcPct val="100000"/>
              </a:lnSpc>
              <a:spcBef>
                <a:spcPts val="155"/>
              </a:spcBef>
            </a:pPr>
            <a:r>
              <a:rPr lang="uk" b="0" i="0" u="none" spc="-25" baseline="0"/>
              <a:t>11</a:t>
            </a:r>
          </a:p>
        </p:txBody>
      </p:sp>
      <p:sp>
        <p:nvSpPr>
          <p:cNvPr id="11" name="object 69"/>
          <p:cNvSpPr txBox="1">
            <a:spLocks noGrp="1"/>
          </p:cNvSpPr>
          <p:nvPr>
            <p:ph type="ftr" sz="quarter" idx="5"/>
          </p:nvPr>
        </p:nvSpPr>
        <p:spPr>
          <a:xfrm>
            <a:off x="419246" y="7204929"/>
            <a:ext cx="4836761" cy="160300"/>
          </a:xfrm>
          <a:prstGeom prst="rect">
            <a:avLst/>
          </a:prstGeom>
        </p:spPr>
        <p:txBody>
          <a:bodyPr vert="horz" wrap="square" lIns="0" tIns="21590" rIns="0" bIns="0" rtlCol="0">
            <a:spAutoFit/>
          </a:bodyPr>
          <a:lstStyle/>
          <a:p>
            <a:pPr marL="12700" algn="l" rtl="0">
              <a:lnSpc>
                <a:spcPct val="100000"/>
              </a:lnSpc>
              <a:spcBef>
                <a:spcPts val="170"/>
              </a:spcBef>
            </a:pPr>
            <a:r>
              <a:rPr lang="uk" b="0" i="0" u="none" spc="-5" baseline="0" dirty="0"/>
              <a:t>Звіт про сталий розвиток за 2024 рік </a:t>
            </a:r>
            <a:r>
              <a:rPr lang="uk" b="0" i="0" u="none" spc="175" baseline="0" dirty="0">
                <a:latin typeface="Arial"/>
                <a:cs typeface="Arial"/>
              </a:rPr>
              <a:t>|</a:t>
            </a:r>
            <a:r>
              <a:rPr lang="uk" b="0" i="0" u="none" spc="45" baseline="0" dirty="0">
                <a:latin typeface="Arial"/>
                <a:cs typeface="Arial"/>
              </a:rPr>
              <a:t> </a:t>
            </a:r>
            <a:r>
              <a:rPr lang="en-US" dirty="0" err="1">
                <a:latin typeface="Arial"/>
                <a:cs typeface="Arial"/>
              </a:rPr>
              <a:t>Oriflame</a:t>
            </a:r>
            <a:r>
              <a:rPr lang="en-US" spc="45" dirty="0">
                <a:latin typeface="Arial"/>
                <a:cs typeface="Arial"/>
              </a:rPr>
              <a:t> </a:t>
            </a:r>
            <a:r>
              <a:rPr lang="en-US" spc="-10" dirty="0">
                <a:latin typeface="Arial"/>
                <a:cs typeface="Arial"/>
              </a:rPr>
              <a:t>Cosmetics</a:t>
            </a:r>
            <a:endParaRPr lang="uk" b="0" i="0" u="none" spc="-10" baseline="0" dirty="0">
              <a:latin typeface="Arial"/>
              <a:cs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833767"/>
            <a:ext cx="10692130" cy="6726555"/>
            <a:chOff x="0" y="833767"/>
            <a:chExt cx="10692130" cy="6726555"/>
          </a:xfrm>
        </p:grpSpPr>
        <p:pic>
          <p:nvPicPr>
            <p:cNvPr id="3" name="object 3"/>
            <p:cNvPicPr/>
            <p:nvPr/>
          </p:nvPicPr>
          <p:blipFill>
            <a:blip r:embed="rId2" cstate="print"/>
            <a:stretch>
              <a:fillRect/>
            </a:stretch>
          </p:blipFill>
          <p:spPr>
            <a:xfrm>
              <a:off x="7152005" y="833767"/>
              <a:ext cx="3539998" cy="6726237"/>
            </a:xfrm>
            <a:prstGeom prst="rect">
              <a:avLst/>
            </a:prstGeom>
          </p:spPr>
        </p:pic>
        <p:sp>
          <p:nvSpPr>
            <p:cNvPr id="4" name="object 4"/>
            <p:cNvSpPr/>
            <p:nvPr/>
          </p:nvSpPr>
          <p:spPr>
            <a:xfrm>
              <a:off x="0" y="835355"/>
              <a:ext cx="10692130" cy="0"/>
            </a:xfrm>
            <a:custGeom>
              <a:avLst/>
              <a:gdLst/>
              <a:ahLst/>
              <a:cxnLst/>
              <a:rect l="l" t="t" r="r" b="b"/>
              <a:pathLst>
                <a:path w="10692130">
                  <a:moveTo>
                    <a:pt x="0" y="0"/>
                  </a:moveTo>
                  <a:lnTo>
                    <a:pt x="10692003" y="0"/>
                  </a:lnTo>
                </a:path>
              </a:pathLst>
            </a:custGeom>
            <a:ln w="3175">
              <a:solidFill>
                <a:srgbClr val="2D2525"/>
              </a:solidFill>
            </a:ln>
          </p:spPr>
          <p:txBody>
            <a:bodyPr wrap="square" lIns="0" tIns="0" rIns="0" bIns="0" rtlCol="0"/>
            <a:lstStyle/>
            <a:p>
              <a:endParaRPr/>
            </a:p>
          </p:txBody>
        </p:sp>
      </p:grpSp>
      <p:sp>
        <p:nvSpPr>
          <p:cNvPr id="5" name="object 5"/>
          <p:cNvSpPr txBox="1"/>
          <p:nvPr/>
        </p:nvSpPr>
        <p:spPr>
          <a:xfrm>
            <a:off x="217908" y="1358709"/>
            <a:ext cx="3121025" cy="5770811"/>
          </a:xfrm>
          <a:prstGeom prst="rect">
            <a:avLst/>
          </a:prstGeom>
        </p:spPr>
        <p:txBody>
          <a:bodyPr vert="horz" wrap="square" lIns="0" tIns="96520" rIns="0" bIns="0" rtlCol="0">
            <a:spAutoFit/>
          </a:bodyPr>
          <a:lstStyle/>
          <a:p>
            <a:pPr marL="12700" rtl="0">
              <a:lnSpc>
                <a:spcPct val="100000"/>
              </a:lnSpc>
              <a:spcBef>
                <a:spcPts val="760"/>
              </a:spcBef>
            </a:pPr>
            <a:r>
              <a:rPr lang="uk" sz="1300" b="0" i="0" u="none" baseline="0" dirty="0">
                <a:solidFill>
                  <a:srgbClr val="2D2525"/>
                </a:solidFill>
                <a:latin typeface="Arial Black"/>
                <a:cs typeface="Arial Black"/>
              </a:rPr>
              <a:t>Лідер у сфері захисту клімату</a:t>
            </a:r>
            <a:endParaRPr sz="1300" dirty="0">
              <a:latin typeface="Arial Black"/>
              <a:cs typeface="Arial Black"/>
            </a:endParaRPr>
          </a:p>
          <a:p>
            <a:pPr marL="12700" marR="10795" rtl="0">
              <a:lnSpc>
                <a:spcPct val="100000"/>
              </a:lnSpc>
              <a:spcBef>
                <a:spcPts val="505"/>
              </a:spcBef>
            </a:pPr>
            <a:r>
              <a:rPr lang="uk" sz="1000" b="0" i="0" u="none" baseline="0" dirty="0">
                <a:solidFill>
                  <a:srgbClr val="2D2525"/>
                </a:solidFill>
                <a:latin typeface="Arial"/>
                <a:cs typeface="Arial"/>
              </a:rPr>
              <a:t>У 2024 році, </a:t>
            </a:r>
            <a:r>
              <a:rPr lang="uk" sz="1000" b="1" i="0" u="none" baseline="0" dirty="0">
                <a:solidFill>
                  <a:srgbClr val="2D2525"/>
                </a:solidFill>
                <a:latin typeface="Arial"/>
                <a:cs typeface="Arial"/>
              </a:rPr>
              <a:t>четвертий рік поспіль, компанія «Оріфлейм» була визнана одним із 500 кліматичних лідерів у Європі</a:t>
            </a:r>
            <a:r>
              <a:rPr lang="uk" sz="1000" b="0" i="0" u="none" baseline="0" dirty="0">
                <a:solidFill>
                  <a:srgbClr val="2D2525"/>
                </a:solidFill>
                <a:latin typeface="Arial"/>
                <a:cs typeface="Arial"/>
              </a:rPr>
              <a:t> за версією Financial Times у партнерстві зі статистичним агентством Statista. </a:t>
            </a:r>
            <a:r>
              <a:rPr lang="uk" sz="1000" b="0" i="0" u="none" baseline="0" dirty="0">
                <a:solidFill>
                  <a:srgbClr val="2D2525"/>
                </a:solidFill>
              </a:rPr>
              <a:t>Компанії, що увійшли до списку, досягли найбільшого скорочення інтенсивності викидів парникових газів у Напрямках 1 і 2 </a:t>
            </a:r>
            <a:endParaRPr sz="1000" dirty="0">
              <a:latin typeface="Arial"/>
              <a:cs typeface="Arial"/>
            </a:endParaRPr>
          </a:p>
          <a:p>
            <a:pPr marL="12700" marR="230504" rtl="0">
              <a:lnSpc>
                <a:spcPct val="100000"/>
              </a:lnSpc>
            </a:pPr>
            <a:r>
              <a:rPr lang="uk" sz="1000" b="0" i="0" u="none" baseline="0" dirty="0">
                <a:solidFill>
                  <a:srgbClr val="2D2525"/>
                </a:solidFill>
                <a:latin typeface="Arial"/>
                <a:cs typeface="Arial"/>
              </a:rPr>
              <a:t>за п'ятирічний період і зобов'язуються скорочувати свої викиди й надалі.</a:t>
            </a:r>
            <a:endParaRPr sz="1000" dirty="0">
              <a:latin typeface="Arial"/>
              <a:cs typeface="Arial"/>
            </a:endParaRPr>
          </a:p>
          <a:p>
            <a:pPr rtl="0">
              <a:lnSpc>
                <a:spcPct val="100000"/>
              </a:lnSpc>
              <a:spcBef>
                <a:spcPts val="40"/>
              </a:spcBef>
            </a:pPr>
            <a:endParaRPr sz="1000" dirty="0">
              <a:latin typeface="Arial"/>
              <a:cs typeface="Arial"/>
            </a:endParaRPr>
          </a:p>
          <a:p>
            <a:pPr marL="12700" rtl="0">
              <a:lnSpc>
                <a:spcPct val="100000"/>
              </a:lnSpc>
              <a:spcBef>
                <a:spcPts val="5"/>
              </a:spcBef>
            </a:pPr>
            <a:r>
              <a:rPr lang="uk" sz="1300" b="0" i="0" u="none" baseline="0" dirty="0">
                <a:solidFill>
                  <a:srgbClr val="2D2525"/>
                </a:solidFill>
                <a:latin typeface="Arial Black"/>
                <a:cs typeface="Arial Black"/>
              </a:rPr>
              <a:t>CDP</a:t>
            </a:r>
            <a:endParaRPr sz="1300" dirty="0">
              <a:latin typeface="Arial Black"/>
              <a:cs typeface="Arial Black"/>
            </a:endParaRPr>
          </a:p>
          <a:p>
            <a:pPr marL="12700" marR="83185" rtl="0">
              <a:lnSpc>
                <a:spcPct val="100000"/>
              </a:lnSpc>
              <a:spcBef>
                <a:spcPts val="505"/>
              </a:spcBef>
            </a:pPr>
            <a:r>
              <a:rPr lang="uk" sz="1000" b="0" i="0" u="none" baseline="0" dirty="0">
                <a:solidFill>
                  <a:srgbClr val="2D2525"/>
                </a:solidFill>
                <a:latin typeface="Arial"/>
                <a:cs typeface="Arial"/>
              </a:rPr>
              <a:t>Ми щорічно звітуємо про наші ризики, пов'язані з кліматом та лісами, перед CDP – глобальною системою розкриття інформації для управління впливом на довкілля. У 2024 році ми </a:t>
            </a:r>
            <a:r>
              <a:rPr lang="uk" sz="1000" b="1" i="0" u="none" baseline="0" dirty="0">
                <a:solidFill>
                  <a:srgbClr val="2D2525"/>
                </a:solidFill>
                <a:latin typeface="Arial"/>
                <a:cs typeface="Arial"/>
              </a:rPr>
              <a:t>отримали оцінку B у кліматичній сфері</a:t>
            </a:r>
            <a:r>
              <a:rPr lang="uk" sz="1000" b="0" i="0" u="none" baseline="0" dirty="0">
                <a:solidFill>
                  <a:srgbClr val="2D2525"/>
                </a:solidFill>
                <a:latin typeface="Arial"/>
                <a:cs typeface="Arial"/>
              </a:rPr>
              <a:t>, що відображає вжиття скоординованих заходів щодо кліматичних питань.</a:t>
            </a:r>
            <a:endParaRPr sz="1000" dirty="0">
              <a:latin typeface="Arial"/>
              <a:cs typeface="Arial"/>
            </a:endParaRPr>
          </a:p>
          <a:p>
            <a:pPr marL="12700" rtl="0">
              <a:lnSpc>
                <a:spcPct val="100000"/>
              </a:lnSpc>
              <a:spcBef>
                <a:spcPts val="910"/>
              </a:spcBef>
            </a:pPr>
            <a:r>
              <a:rPr lang="uk" sz="1300" b="0" i="0" u="none" baseline="0" dirty="0">
                <a:solidFill>
                  <a:srgbClr val="2D2525"/>
                </a:solidFill>
                <a:latin typeface="Arial Black"/>
                <a:cs typeface="Arial Black"/>
              </a:rPr>
              <a:t>EcoVadis</a:t>
            </a:r>
            <a:endParaRPr sz="1300" dirty="0">
              <a:latin typeface="Arial Black"/>
              <a:cs typeface="Arial Black"/>
            </a:endParaRPr>
          </a:p>
          <a:p>
            <a:pPr marL="12700" marR="78740" rtl="0">
              <a:lnSpc>
                <a:spcPct val="100000"/>
              </a:lnSpc>
              <a:spcBef>
                <a:spcPts val="790"/>
              </a:spcBef>
            </a:pPr>
            <a:r>
              <a:rPr lang="uk" sz="1000" b="0" i="0" u="none" baseline="0" dirty="0">
                <a:solidFill>
                  <a:srgbClr val="2D2525"/>
                </a:solidFill>
                <a:latin typeface="Arial"/>
                <a:cs typeface="Arial"/>
              </a:rPr>
              <a:t>Наше виробництво у Польщі було нагороджене платиновою медаллю EcoVadis у їхньому рейтингу сталого розвитку у 2024 р. Ця медаль ставить наше польське виробництво у </a:t>
            </a:r>
            <a:r>
              <a:rPr lang="uk" sz="1000" b="1" i="0" u="none" baseline="0" dirty="0">
                <a:solidFill>
                  <a:srgbClr val="2D2525"/>
                </a:solidFill>
                <a:latin typeface="Arial"/>
                <a:cs typeface="Arial"/>
              </a:rPr>
              <a:t>1% найкращих компаній у різних галузях промисловост</a:t>
            </a:r>
            <a:r>
              <a:rPr lang="uk" sz="1000" b="0" i="0" u="none" baseline="0" dirty="0">
                <a:solidFill>
                  <a:srgbClr val="2D2525"/>
                </a:solidFill>
                <a:latin typeface="Arial"/>
                <a:cs typeface="Arial"/>
              </a:rPr>
              <a:t>і, оцінених EcoVadis за попередні 12 місяців.</a:t>
            </a:r>
            <a:endParaRPr sz="1000" dirty="0">
              <a:latin typeface="Arial"/>
              <a:cs typeface="Arial"/>
            </a:endParaRPr>
          </a:p>
          <a:p>
            <a:pPr rtl="0">
              <a:lnSpc>
                <a:spcPct val="100000"/>
              </a:lnSpc>
              <a:spcBef>
                <a:spcPts val="45"/>
              </a:spcBef>
            </a:pPr>
            <a:endParaRPr sz="1000" dirty="0">
              <a:latin typeface="Arial"/>
              <a:cs typeface="Arial"/>
            </a:endParaRPr>
          </a:p>
          <a:p>
            <a:pPr marL="12700" rtl="0">
              <a:lnSpc>
                <a:spcPct val="100000"/>
              </a:lnSpc>
            </a:pPr>
            <a:r>
              <a:rPr lang="uk" sz="1300" b="0" i="0" u="none" baseline="0" dirty="0">
                <a:solidFill>
                  <a:srgbClr val="2D2525"/>
                </a:solidFill>
                <a:latin typeface="Arial Black"/>
                <a:cs typeface="Arial Black"/>
              </a:rPr>
              <a:t>Зелене будівництво</a:t>
            </a:r>
            <a:endParaRPr sz="1300" dirty="0">
              <a:latin typeface="Arial Black"/>
              <a:cs typeface="Arial Black"/>
            </a:endParaRPr>
          </a:p>
          <a:p>
            <a:pPr marL="12700" marR="5080" rtl="0">
              <a:lnSpc>
                <a:spcPct val="100000"/>
              </a:lnSpc>
              <a:spcBef>
                <a:spcPts val="505"/>
              </a:spcBef>
            </a:pPr>
            <a:r>
              <a:rPr lang="uk" sz="1000" b="0" i="0" u="none" baseline="0" dirty="0">
                <a:solidFill>
                  <a:srgbClr val="2D2525"/>
                </a:solidFill>
                <a:latin typeface="Arial"/>
                <a:cs typeface="Arial"/>
              </a:rPr>
              <a:t>Наше виробництво у Руркі, Індія, має </a:t>
            </a:r>
            <a:r>
              <a:rPr lang="uk" sz="1000" b="1" i="0" u="none" baseline="0" dirty="0">
                <a:solidFill>
                  <a:srgbClr val="2D2525"/>
                </a:solidFill>
                <a:latin typeface="Arial"/>
                <a:cs typeface="Arial"/>
              </a:rPr>
              <a:t>сертифікат LEED® з 2015 року. </a:t>
            </a:r>
            <a:r>
              <a:rPr lang="uk" sz="1000" i="0" u="none" baseline="0" dirty="0">
                <a:solidFill>
                  <a:srgbClr val="2D2525"/>
                </a:solidFill>
                <a:latin typeface="Arial Black"/>
                <a:cs typeface="Arial Black"/>
              </a:rPr>
              <a:t>LEED® </a:t>
            </a:r>
            <a:r>
              <a:rPr lang="uk" sz="1000" dirty="0">
                <a:solidFill>
                  <a:srgbClr val="2D2525"/>
                </a:solidFill>
                <a:latin typeface="Arial"/>
                <a:cs typeface="Arial"/>
              </a:rPr>
              <a:t>– це сертифікація зеленого будівництва, яка визнає найкращі у своєму класі практики сталого будівництва.</a:t>
            </a:r>
            <a:endParaRPr sz="1000" dirty="0">
              <a:solidFill>
                <a:srgbClr val="2D2525"/>
              </a:solidFill>
              <a:latin typeface="Arial"/>
              <a:cs typeface="Arial"/>
            </a:endParaRPr>
          </a:p>
        </p:txBody>
      </p:sp>
      <p:sp>
        <p:nvSpPr>
          <p:cNvPr id="6" name="object 6"/>
          <p:cNvSpPr txBox="1"/>
          <p:nvPr/>
        </p:nvSpPr>
        <p:spPr>
          <a:xfrm>
            <a:off x="3338933" y="1224498"/>
            <a:ext cx="3705075" cy="6006773"/>
          </a:xfrm>
          <a:prstGeom prst="rect">
            <a:avLst/>
          </a:prstGeom>
        </p:spPr>
        <p:txBody>
          <a:bodyPr vert="horz" wrap="square" lIns="0" tIns="96520" rIns="0" bIns="0" rtlCol="0">
            <a:spAutoFit/>
          </a:bodyPr>
          <a:lstStyle/>
          <a:p>
            <a:pPr marL="38100" rtl="0">
              <a:lnSpc>
                <a:spcPct val="100000"/>
              </a:lnSpc>
              <a:spcBef>
                <a:spcPts val="760"/>
              </a:spcBef>
            </a:pPr>
            <a:r>
              <a:rPr lang="uk" sz="1300" b="0" i="0" u="none" baseline="0" dirty="0">
                <a:solidFill>
                  <a:srgbClr val="2D2525"/>
                </a:solidFill>
                <a:latin typeface="Arial Black"/>
                <a:cs typeface="Arial Black"/>
              </a:rPr>
              <a:t>Круглий стіл з питань сталого виробництва пальмової олії</a:t>
            </a:r>
            <a:endParaRPr sz="1300" dirty="0">
              <a:latin typeface="Arial Black"/>
              <a:cs typeface="Arial Black"/>
            </a:endParaRPr>
          </a:p>
          <a:p>
            <a:pPr marL="38100" marR="276225" indent="-635" rtl="0">
              <a:lnSpc>
                <a:spcPct val="100000"/>
              </a:lnSpc>
              <a:spcBef>
                <a:spcPts val="505"/>
              </a:spcBef>
            </a:pPr>
            <a:r>
              <a:rPr lang="uk" sz="1000" b="0" i="0" u="none" baseline="0" dirty="0">
                <a:solidFill>
                  <a:srgbClr val="2D2525"/>
                </a:solidFill>
                <a:latin typeface="Arial"/>
                <a:cs typeface="Arial"/>
              </a:rPr>
              <a:t>Круглий стіл зі сталого виробництва пальмової олії (RSPO</a:t>
            </a:r>
            <a:r>
              <a:rPr lang="uk" sz="1000" b="0" i="0" u="none" baseline="30000" dirty="0">
                <a:solidFill>
                  <a:srgbClr val="2D2525"/>
                </a:solidFill>
                <a:latin typeface="Arial"/>
                <a:cs typeface="Arial"/>
              </a:rPr>
              <a:t>TM</a:t>
            </a:r>
            <a:r>
              <a:rPr lang="uk" sz="1000" b="0" i="0" u="none" baseline="0" dirty="0">
                <a:solidFill>
                  <a:srgbClr val="2D2525"/>
                </a:solidFill>
                <a:latin typeface="Arial"/>
                <a:cs typeface="Arial"/>
              </a:rPr>
              <a:t>) оцінив компанію «Оріфлейм» </a:t>
            </a:r>
            <a:r>
              <a:rPr lang="uk" sz="1000" b="1" i="0" u="none" baseline="0" dirty="0">
                <a:solidFill>
                  <a:srgbClr val="2D2525"/>
                </a:solidFill>
                <a:latin typeface="Arial"/>
                <a:cs typeface="Arial"/>
              </a:rPr>
              <a:t>за шкалою спільної </a:t>
            </a:r>
            <a:r>
              <a:rPr lang="uk" sz="1000" b="1" dirty="0">
                <a:solidFill>
                  <a:srgbClr val="2D2525"/>
                </a:solidFill>
                <a:latin typeface="Arial"/>
                <a:cs typeface="Arial"/>
              </a:rPr>
              <a:t>відповідальності у 7 балів з 10.  </a:t>
            </a:r>
            <a:r>
              <a:rPr lang="uk" sz="1000" dirty="0">
                <a:solidFill>
                  <a:srgbClr val="2D2525"/>
                </a:solidFill>
                <a:latin typeface="Arial"/>
                <a:cs typeface="Arial"/>
              </a:rPr>
              <a:t>Середній показник для нашого сектору становить 2,7 бала.</a:t>
            </a:r>
            <a:endParaRPr sz="1000" dirty="0">
              <a:solidFill>
                <a:srgbClr val="2D2525"/>
              </a:solidFill>
              <a:latin typeface="Arial"/>
              <a:cs typeface="Arial"/>
            </a:endParaRPr>
          </a:p>
          <a:p>
            <a:pPr rtl="0">
              <a:lnSpc>
                <a:spcPct val="100000"/>
              </a:lnSpc>
              <a:spcBef>
                <a:spcPts val="40"/>
              </a:spcBef>
            </a:pPr>
            <a:endParaRPr sz="1000" dirty="0">
              <a:latin typeface="Arial"/>
              <a:cs typeface="Arial"/>
            </a:endParaRPr>
          </a:p>
          <a:p>
            <a:pPr marL="38100" rtl="0">
              <a:lnSpc>
                <a:spcPct val="100000"/>
              </a:lnSpc>
              <a:spcBef>
                <a:spcPts val="5"/>
              </a:spcBef>
            </a:pPr>
            <a:r>
              <a:rPr lang="uk" sz="1300" b="0" i="0" u="none" baseline="0" dirty="0">
                <a:solidFill>
                  <a:srgbClr val="2D2525"/>
                </a:solidFill>
                <a:latin typeface="Arial Black"/>
                <a:cs typeface="Arial Black"/>
              </a:rPr>
              <a:t>Ініціатива «Науково обґрунтовані цілі»</a:t>
            </a:r>
            <a:endParaRPr sz="1300" dirty="0">
              <a:latin typeface="Arial Black"/>
              <a:cs typeface="Arial Black"/>
            </a:endParaRPr>
          </a:p>
          <a:p>
            <a:pPr marL="38100" marR="261620" rtl="0">
              <a:lnSpc>
                <a:spcPct val="100000"/>
              </a:lnSpc>
              <a:spcBef>
                <a:spcPts val="505"/>
              </a:spcBef>
            </a:pPr>
            <a:r>
              <a:rPr lang="uk" sz="1000" b="0" i="0" u="none" baseline="0" dirty="0">
                <a:solidFill>
                  <a:srgbClr val="2D2525"/>
                </a:solidFill>
                <a:latin typeface="Arial"/>
                <a:cs typeface="Arial"/>
              </a:rPr>
              <a:t>Наші </a:t>
            </a:r>
            <a:r>
              <a:rPr lang="uk" sz="1000" b="1" i="0" u="none" baseline="0" dirty="0">
                <a:solidFill>
                  <a:srgbClr val="2D2525"/>
                </a:solidFill>
                <a:latin typeface="Arial"/>
                <a:cs typeface="Arial"/>
              </a:rPr>
              <a:t>кліматичні цілі були затверджені </a:t>
            </a:r>
            <a:r>
              <a:rPr lang="uk" sz="1000" b="0" i="0" u="none" baseline="0" dirty="0">
                <a:solidFill>
                  <a:srgbClr val="2D2525"/>
                </a:solidFill>
                <a:latin typeface="Arial"/>
                <a:cs typeface="Arial"/>
              </a:rPr>
              <a:t>ініціативою «Науково обґрунтовані цілі» (SBTi) у 2021 році як такі, що відповідають рівням, необхідним для досягнення цілей Паризької кліматичної угоди. SBTi – це партнерство між CDP, Міжнародним договором ООН, Інститутом світових ресурсів (WRI) та Всесвітнім фондом дикої природи (WWF).</a:t>
            </a:r>
            <a:endParaRPr sz="1000" dirty="0">
              <a:latin typeface="Arial"/>
              <a:cs typeface="Arial"/>
            </a:endParaRPr>
          </a:p>
          <a:p>
            <a:pPr rtl="0">
              <a:lnSpc>
                <a:spcPct val="100000"/>
              </a:lnSpc>
              <a:spcBef>
                <a:spcPts val="45"/>
              </a:spcBef>
            </a:pPr>
            <a:endParaRPr sz="1000" dirty="0">
              <a:latin typeface="Arial"/>
              <a:cs typeface="Arial"/>
            </a:endParaRPr>
          </a:p>
          <a:p>
            <a:pPr marL="38100" rtl="0">
              <a:lnSpc>
                <a:spcPct val="100000"/>
              </a:lnSpc>
            </a:pPr>
            <a:r>
              <a:rPr lang="uk" sz="1300" b="0" i="0" u="none" baseline="0" dirty="0">
                <a:solidFill>
                  <a:srgbClr val="2D2525"/>
                </a:solidFill>
                <a:latin typeface="Arial Black"/>
                <a:cs typeface="Arial Black"/>
              </a:rPr>
              <a:t>Етичний торговий аудит компанії Sedex</a:t>
            </a:r>
            <a:endParaRPr sz="1300" dirty="0">
              <a:latin typeface="Arial Black"/>
              <a:cs typeface="Arial Black"/>
            </a:endParaRPr>
          </a:p>
          <a:p>
            <a:pPr marL="38100" marR="30480" rtl="0">
              <a:lnSpc>
                <a:spcPct val="100000"/>
              </a:lnSpc>
              <a:spcBef>
                <a:spcPts val="790"/>
              </a:spcBef>
            </a:pPr>
            <a:r>
              <a:rPr lang="uk" sz="1000" b="0" i="0" u="none" baseline="0" dirty="0">
                <a:solidFill>
                  <a:srgbClr val="2D2525"/>
                </a:solidFill>
                <a:latin typeface="Arial"/>
                <a:cs typeface="Arial"/>
              </a:rPr>
              <a:t>У 2023 році наше виробництво у Польщі пройшло </a:t>
            </a:r>
            <a:r>
              <a:rPr lang="uk" sz="1000" b="1" i="0" u="none" baseline="0" dirty="0">
                <a:solidFill>
                  <a:srgbClr val="2D2525"/>
                </a:solidFill>
                <a:latin typeface="Arial"/>
                <a:cs typeface="Arial"/>
              </a:rPr>
              <a:t>аудит на відповідність чотирьом о</a:t>
            </a:r>
            <a:r>
              <a:rPr lang="uk" sz="1000" b="0" i="0" u="none" baseline="0" dirty="0">
                <a:solidFill>
                  <a:srgbClr val="2D2525"/>
                </a:solidFill>
                <a:latin typeface="Arial"/>
                <a:cs typeface="Arial"/>
              </a:rPr>
              <a:t>сновним принципам етичного торгового аудиту членів Sedex (SMETA), до яких належать трудові стандарти, охорона здоров'я та безпека, навколишнє середовище та ділова етика.</a:t>
            </a:r>
            <a:r>
              <a:rPr lang="uk" sz="1000" b="0" i="0" u="none" baseline="0" dirty="0">
                <a:solidFill>
                  <a:srgbClr val="2D2525"/>
                </a:solidFill>
              </a:rPr>
              <a:t> Не було виявлено жодних невідповідностей. Повний список сертифікатів наших виробничих майданчиків доступний у </a:t>
            </a:r>
            <a:r>
              <a:rPr lang="uk" sz="1000" b="0" i="0" u="sng" baseline="0" dirty="0">
                <a:solidFill>
                  <a:srgbClr val="2D2525"/>
                </a:solidFill>
              </a:rPr>
              <a:t>Додатку</a:t>
            </a:r>
            <a:r>
              <a:rPr lang="uk" sz="1000" b="0" i="0" u="none" baseline="0" dirty="0">
                <a:solidFill>
                  <a:srgbClr val="2D2525"/>
                </a:solidFill>
              </a:rPr>
              <a:t> до цього звіту.</a:t>
            </a:r>
            <a:endParaRPr sz="1000" dirty="0">
              <a:latin typeface="Arial"/>
              <a:cs typeface="Arial"/>
            </a:endParaRPr>
          </a:p>
          <a:p>
            <a:pPr rtl="0">
              <a:lnSpc>
                <a:spcPct val="100000"/>
              </a:lnSpc>
              <a:spcBef>
                <a:spcPts val="100"/>
              </a:spcBef>
            </a:pPr>
            <a:endParaRPr sz="1000" dirty="0">
              <a:latin typeface="Arial"/>
              <a:cs typeface="Arial"/>
            </a:endParaRPr>
          </a:p>
          <a:p>
            <a:pPr marL="38100" rtl="0">
              <a:lnSpc>
                <a:spcPct val="100000"/>
              </a:lnSpc>
            </a:pPr>
            <a:r>
              <a:rPr lang="uk" sz="1300" b="0" i="0" u="none" baseline="0" dirty="0">
                <a:solidFill>
                  <a:srgbClr val="2D2525"/>
                </a:solidFill>
                <a:latin typeface="Arial Black"/>
                <a:cs typeface="Arial Black"/>
              </a:rPr>
              <a:t>Рейтинг покупців пальмової олії Всесвітнього фонду охорони дикої природи у 2024 році</a:t>
            </a:r>
            <a:endParaRPr sz="1300" dirty="0">
              <a:latin typeface="Arial Black"/>
              <a:cs typeface="Arial Black"/>
            </a:endParaRPr>
          </a:p>
          <a:p>
            <a:pPr marL="38100" marR="156210" rtl="0">
              <a:lnSpc>
                <a:spcPct val="100000"/>
              </a:lnSpc>
              <a:spcBef>
                <a:spcPts val="505"/>
              </a:spcBef>
            </a:pPr>
            <a:r>
              <a:rPr lang="uk" sz="1000" b="0" i="0" u="none" baseline="0" dirty="0">
                <a:solidFill>
                  <a:srgbClr val="2D2525"/>
                </a:solidFill>
                <a:latin typeface="Arial"/>
                <a:cs typeface="Arial"/>
              </a:rPr>
              <a:t>У 2024 році компанія «Оріфлейм» отримала </a:t>
            </a:r>
            <a:r>
              <a:rPr lang="uk" sz="1000" b="1" i="0" u="none" baseline="0" dirty="0">
                <a:solidFill>
                  <a:srgbClr val="2D2525"/>
                </a:solidFill>
                <a:latin typeface="Arial"/>
                <a:cs typeface="Arial"/>
              </a:rPr>
              <a:t>загальний бал 14,18 з 24 у рейтингу покупців пальмової олії Всесвітнього фонду охорони дикої природи</a:t>
            </a:r>
            <a:r>
              <a:rPr lang="uk" sz="1000" b="0" i="0" u="none" baseline="0" dirty="0">
                <a:solidFill>
                  <a:srgbClr val="2D2525"/>
                </a:solidFill>
                <a:latin typeface="Arial"/>
                <a:cs typeface="Arial"/>
              </a:rPr>
              <a:t>, оцінивши наші стратегії закупівель і дії зі сталого постачання пальмової олії.</a:t>
            </a:r>
            <a:endParaRPr sz="1000" dirty="0">
              <a:latin typeface="Arial"/>
              <a:cs typeface="Arial"/>
            </a:endParaRPr>
          </a:p>
        </p:txBody>
      </p:sp>
      <p:sp>
        <p:nvSpPr>
          <p:cNvPr id="7" name="object 7"/>
          <p:cNvSpPr txBox="1"/>
          <p:nvPr/>
        </p:nvSpPr>
        <p:spPr>
          <a:xfrm>
            <a:off x="398816" y="830389"/>
            <a:ext cx="5613200" cy="528320"/>
          </a:xfrm>
          <a:prstGeom prst="rect">
            <a:avLst/>
          </a:prstGeom>
        </p:spPr>
        <p:txBody>
          <a:bodyPr vert="horz" wrap="square" lIns="0" tIns="12700" rIns="0" bIns="0" rtlCol="0">
            <a:spAutoFit/>
          </a:bodyPr>
          <a:lstStyle/>
          <a:p>
            <a:pPr marL="12700" rtl="0">
              <a:lnSpc>
                <a:spcPct val="100000"/>
              </a:lnSpc>
              <a:spcBef>
                <a:spcPts val="100"/>
              </a:spcBef>
            </a:pPr>
            <a:r>
              <a:rPr lang="uk" sz="3300" b="0" i="0" u="none" dirty="0">
                <a:solidFill>
                  <a:srgbClr val="2D2525"/>
                </a:solidFill>
                <a:latin typeface="Arial Black"/>
                <a:cs typeface="Arial Black"/>
              </a:rPr>
              <a:t>Зовнішня оцінка якості</a:t>
            </a:r>
            <a:endParaRPr sz="3300" dirty="0">
              <a:latin typeface="Arial Black"/>
              <a:cs typeface="Arial Black"/>
            </a:endParaRPr>
          </a:p>
        </p:txBody>
      </p:sp>
      <p:sp>
        <p:nvSpPr>
          <p:cNvPr id="8" name="object 8"/>
          <p:cNvSpPr/>
          <p:nvPr/>
        </p:nvSpPr>
        <p:spPr>
          <a:xfrm>
            <a:off x="0" y="453199"/>
            <a:ext cx="10692130" cy="0"/>
          </a:xfrm>
          <a:custGeom>
            <a:avLst/>
            <a:gdLst/>
            <a:ahLst/>
            <a:cxnLst/>
            <a:rect l="l" t="t" r="r" b="b"/>
            <a:pathLst>
              <a:path w="10692130">
                <a:moveTo>
                  <a:pt x="10692003" y="0"/>
                </a:moveTo>
                <a:lnTo>
                  <a:pt x="0" y="0"/>
                </a:lnTo>
              </a:path>
            </a:pathLst>
          </a:custGeom>
          <a:ln w="3175">
            <a:solidFill>
              <a:srgbClr val="2D2525"/>
            </a:solidFill>
          </a:ln>
        </p:spPr>
        <p:txBody>
          <a:bodyPr wrap="square" lIns="0" tIns="0" rIns="0" bIns="0" rtlCol="0"/>
          <a:lstStyle/>
          <a:p>
            <a:endParaRPr/>
          </a:p>
        </p:txBody>
      </p:sp>
      <p:sp>
        <p:nvSpPr>
          <p:cNvPr id="29" name="object 29"/>
          <p:cNvSpPr txBox="1"/>
          <p:nvPr/>
        </p:nvSpPr>
        <p:spPr>
          <a:xfrm>
            <a:off x="9984344" y="7206415"/>
            <a:ext cx="131445" cy="177165"/>
          </a:xfrm>
          <a:prstGeom prst="rect">
            <a:avLst/>
          </a:prstGeom>
        </p:spPr>
        <p:txBody>
          <a:bodyPr vert="horz" wrap="square" lIns="0" tIns="19685" rIns="0" bIns="0" rtlCol="0">
            <a:spAutoFit/>
          </a:bodyPr>
          <a:lstStyle/>
          <a:p>
            <a:pPr marL="12700" rtl="0">
              <a:lnSpc>
                <a:spcPct val="100000"/>
              </a:lnSpc>
              <a:spcBef>
                <a:spcPts val="155"/>
              </a:spcBef>
            </a:pPr>
            <a:r>
              <a:rPr lang="uk" sz="900" b="0" i="0" u="none" spc="-65" baseline="0">
                <a:solidFill>
                  <a:srgbClr val="2D2525"/>
                </a:solidFill>
                <a:latin typeface="Arial"/>
                <a:cs typeface="Arial"/>
              </a:rPr>
              <a:t>15</a:t>
            </a:r>
            <a:endParaRPr sz="900">
              <a:latin typeface="Arial"/>
              <a:cs typeface="Arial"/>
            </a:endParaRPr>
          </a:p>
        </p:txBody>
      </p:sp>
      <p:sp>
        <p:nvSpPr>
          <p:cNvPr id="11" name="object 69"/>
          <p:cNvSpPr txBox="1">
            <a:spLocks noGrp="1"/>
          </p:cNvSpPr>
          <p:nvPr>
            <p:ph type="ftr" sz="quarter" idx="5"/>
          </p:nvPr>
        </p:nvSpPr>
        <p:spPr>
          <a:xfrm>
            <a:off x="419246" y="7204929"/>
            <a:ext cx="4836761" cy="160300"/>
          </a:xfrm>
          <a:prstGeom prst="rect">
            <a:avLst/>
          </a:prstGeom>
        </p:spPr>
        <p:txBody>
          <a:bodyPr vert="horz" wrap="square" lIns="0" tIns="21590" rIns="0" bIns="0" rtlCol="0">
            <a:spAutoFit/>
          </a:bodyPr>
          <a:lstStyle/>
          <a:p>
            <a:pPr marL="12700" algn="l" rtl="0">
              <a:lnSpc>
                <a:spcPct val="100000"/>
              </a:lnSpc>
              <a:spcBef>
                <a:spcPts val="170"/>
              </a:spcBef>
            </a:pPr>
            <a:r>
              <a:rPr lang="uk" b="0" i="0" u="none" spc="-5" baseline="0" dirty="0"/>
              <a:t>Звіт про сталий розвиток за 2024 рік </a:t>
            </a:r>
            <a:r>
              <a:rPr lang="uk" b="0" i="0" u="none" spc="175" baseline="0" dirty="0">
                <a:latin typeface="Arial"/>
                <a:cs typeface="Arial"/>
              </a:rPr>
              <a:t>|</a:t>
            </a:r>
            <a:r>
              <a:rPr lang="uk" b="0" i="0" u="none" spc="45" baseline="0" dirty="0">
                <a:latin typeface="Arial"/>
                <a:cs typeface="Arial"/>
              </a:rPr>
              <a:t> </a:t>
            </a:r>
            <a:r>
              <a:rPr lang="en-US" dirty="0" err="1">
                <a:latin typeface="Arial"/>
                <a:cs typeface="Arial"/>
              </a:rPr>
              <a:t>Oriflame</a:t>
            </a:r>
            <a:r>
              <a:rPr lang="en-US" spc="45" dirty="0">
                <a:latin typeface="Arial"/>
                <a:cs typeface="Arial"/>
              </a:rPr>
              <a:t> </a:t>
            </a:r>
            <a:r>
              <a:rPr lang="en-US" spc="-10" dirty="0">
                <a:latin typeface="Arial"/>
                <a:cs typeface="Arial"/>
              </a:rPr>
              <a:t>Cosmetics</a:t>
            </a:r>
            <a:endParaRPr lang="uk" b="0" i="0" u="none" spc="-10" baseline="0" dirty="0">
              <a:latin typeface="Arial"/>
              <a:cs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3041980"/>
            <a:ext cx="6894080" cy="3636022"/>
          </a:xfrm>
          <a:prstGeom prst="rect">
            <a:avLst/>
          </a:prstGeom>
        </p:spPr>
      </p:pic>
      <p:sp>
        <p:nvSpPr>
          <p:cNvPr id="3" name="object 3"/>
          <p:cNvSpPr txBox="1"/>
          <p:nvPr/>
        </p:nvSpPr>
        <p:spPr>
          <a:xfrm>
            <a:off x="3670300" y="965653"/>
            <a:ext cx="3390743" cy="2077492"/>
          </a:xfrm>
          <a:prstGeom prst="rect">
            <a:avLst/>
          </a:prstGeom>
        </p:spPr>
        <p:txBody>
          <a:bodyPr vert="horz" wrap="square" lIns="0" tIns="12700" rIns="0" bIns="0" rtlCol="0">
            <a:spAutoFit/>
          </a:bodyPr>
          <a:lstStyle/>
          <a:p>
            <a:pPr marL="12700" marR="5080" rtl="0">
              <a:spcBef>
                <a:spcPts val="505"/>
              </a:spcBef>
            </a:pPr>
            <a:r>
              <a:rPr lang="ru-RU" sz="1000" spc="-5" dirty="0" err="1">
                <a:solidFill>
                  <a:srgbClr val="2D2525"/>
                </a:solidFill>
                <a:latin typeface="Arial"/>
                <a:cs typeface="Arial"/>
              </a:rPr>
              <a:t>майданчиків</a:t>
            </a:r>
            <a:r>
              <a:rPr lang="ru-RU" sz="1000" spc="-5" dirty="0">
                <a:solidFill>
                  <a:srgbClr val="2D2525"/>
                </a:solidFill>
                <a:latin typeface="Arial"/>
                <a:cs typeface="Arial"/>
              </a:rPr>
              <a:t>) ми </a:t>
            </a:r>
            <a:r>
              <a:rPr lang="ru-RU" sz="1000" spc="-5" dirty="0" err="1">
                <a:solidFill>
                  <a:srgbClr val="2D2525"/>
                </a:solidFill>
                <a:latin typeface="Arial"/>
                <a:cs typeface="Arial"/>
              </a:rPr>
              <a:t>закуповуємо</a:t>
            </a:r>
            <a:r>
              <a:rPr lang="ru-RU" sz="1000" spc="-5" dirty="0">
                <a:solidFill>
                  <a:srgbClr val="2D2525"/>
                </a:solidFill>
                <a:latin typeface="Arial"/>
                <a:cs typeface="Arial"/>
              </a:rPr>
              <a:t> </a:t>
            </a:r>
            <a:r>
              <a:rPr lang="ru-RU" sz="1000" spc="-5" dirty="0" err="1">
                <a:solidFill>
                  <a:srgbClr val="2D2525"/>
                </a:solidFill>
                <a:latin typeface="Arial"/>
                <a:cs typeface="Arial"/>
              </a:rPr>
              <a:t>окремі</a:t>
            </a:r>
            <a:r>
              <a:rPr lang="ru-RU" sz="1000" spc="-5" dirty="0">
                <a:solidFill>
                  <a:srgbClr val="2D2525"/>
                </a:solidFill>
                <a:latin typeface="Arial"/>
                <a:cs typeface="Arial"/>
              </a:rPr>
              <a:t> </a:t>
            </a:r>
            <a:r>
              <a:rPr lang="ru-RU" sz="1000" spc="-5" dirty="0" err="1">
                <a:solidFill>
                  <a:srgbClr val="2D2525"/>
                </a:solidFill>
                <a:latin typeface="Arial"/>
                <a:cs typeface="Arial"/>
              </a:rPr>
              <a:t>сертифікати</a:t>
            </a:r>
            <a:r>
              <a:rPr lang="ru-RU" sz="1000" spc="-5" dirty="0">
                <a:solidFill>
                  <a:srgbClr val="2D2525"/>
                </a:solidFill>
                <a:latin typeface="Arial"/>
                <a:cs typeface="Arial"/>
              </a:rPr>
              <a:t> </a:t>
            </a:r>
            <a:r>
              <a:rPr lang="en-GB" sz="1000" spc="-5" dirty="0" err="1">
                <a:solidFill>
                  <a:srgbClr val="2D2525"/>
                </a:solidFill>
                <a:latin typeface="Arial"/>
                <a:cs typeface="Arial"/>
              </a:rPr>
              <a:t>EAC</a:t>
            </a:r>
            <a:r>
              <a:rPr lang="en-GB" sz="1000" spc="-5" dirty="0">
                <a:solidFill>
                  <a:srgbClr val="2D2525"/>
                </a:solidFill>
                <a:latin typeface="Arial"/>
                <a:cs typeface="Arial"/>
              </a:rPr>
              <a:t> </a:t>
            </a:r>
            <a:r>
              <a:rPr lang="ru-RU" sz="1000" spc="-5" dirty="0">
                <a:solidFill>
                  <a:srgbClr val="2D2525"/>
                </a:solidFill>
                <a:latin typeface="Arial"/>
                <a:cs typeface="Arial"/>
              </a:rPr>
              <a:t>у </a:t>
            </a:r>
            <a:r>
              <a:rPr lang="ru-RU" sz="1000" spc="-5" dirty="0" err="1">
                <a:solidFill>
                  <a:srgbClr val="2D2525"/>
                </a:solidFill>
                <a:latin typeface="Arial"/>
                <a:cs typeface="Arial"/>
              </a:rPr>
              <a:t>співпраці</a:t>
            </a:r>
            <a:r>
              <a:rPr lang="ru-RU" sz="1000" spc="-5" dirty="0">
                <a:solidFill>
                  <a:srgbClr val="2D2525"/>
                </a:solidFill>
                <a:latin typeface="Arial"/>
                <a:cs typeface="Arial"/>
              </a:rPr>
              <a:t> </a:t>
            </a:r>
            <a:r>
              <a:rPr lang="uk" sz="1000" spc="-5" dirty="0">
                <a:solidFill>
                  <a:srgbClr val="2D2525"/>
                </a:solidFill>
                <a:latin typeface="Arial"/>
                <a:cs typeface="Arial"/>
              </a:rPr>
              <a:t>з постачальником Becour. Ми обрали роздільний дозвіл на споживання електроенергії, оскільки він має високий рівень прозорості та дозволяє нам документувати відновлювальне походження нашої електроенергії.</a:t>
            </a:r>
            <a:endParaRPr sz="1000" spc="-5" dirty="0">
              <a:solidFill>
                <a:srgbClr val="2D2525"/>
              </a:solidFill>
              <a:latin typeface="Arial"/>
              <a:cs typeface="Arial"/>
            </a:endParaRPr>
          </a:p>
          <a:p>
            <a:pPr marL="12700" marR="5080" rtl="0">
              <a:spcBef>
                <a:spcPts val="505"/>
              </a:spcBef>
            </a:pPr>
            <a:r>
              <a:rPr lang="uk" sz="1000" spc="-5" dirty="0">
                <a:solidFill>
                  <a:srgbClr val="2D2525"/>
                </a:solidFill>
                <a:latin typeface="Arial"/>
                <a:cs typeface="Arial"/>
              </a:rPr>
              <a:t> Це дає детальну інформацію про те, де і коли була вироблена електроенергія, аж до конкретної електростанції. Відокремлені EAC спрощують процес, усуваючи посередників та спрямовуючи більший дохід виробникам відновлюваної енергії. Це гарантує, що наші інвестиції безпосередньо підтримують зростання нових потужностей відновлюваної електроенергії.</a:t>
            </a:r>
            <a:endParaRPr sz="1000" spc="-5" dirty="0">
              <a:solidFill>
                <a:srgbClr val="2D2525"/>
              </a:solidFill>
              <a:latin typeface="Arial"/>
              <a:cs typeface="Arial"/>
            </a:endParaRPr>
          </a:p>
        </p:txBody>
      </p:sp>
      <p:sp>
        <p:nvSpPr>
          <p:cNvPr id="4" name="object 4"/>
          <p:cNvSpPr txBox="1"/>
          <p:nvPr/>
        </p:nvSpPr>
        <p:spPr>
          <a:xfrm>
            <a:off x="317500" y="835355"/>
            <a:ext cx="3352799" cy="2164695"/>
          </a:xfrm>
          <a:prstGeom prst="rect">
            <a:avLst/>
          </a:prstGeom>
        </p:spPr>
        <p:txBody>
          <a:bodyPr vert="horz" wrap="square" lIns="0" tIns="96520" rIns="0" bIns="0" rtlCol="0">
            <a:spAutoFit/>
          </a:bodyPr>
          <a:lstStyle/>
          <a:p>
            <a:pPr marL="12700" rtl="0">
              <a:lnSpc>
                <a:spcPct val="100000"/>
              </a:lnSpc>
              <a:spcBef>
                <a:spcPts val="760"/>
              </a:spcBef>
            </a:pPr>
            <a:r>
              <a:rPr lang="uk" sz="1300" b="0" i="0" u="none" baseline="0" dirty="0">
                <a:solidFill>
                  <a:srgbClr val="2D2525"/>
                </a:solidFill>
                <a:latin typeface="Arial Black"/>
                <a:cs typeface="Arial Black"/>
              </a:rPr>
              <a:t>100% відновлюваної електроенергії по всьому світу</a:t>
            </a:r>
            <a:endParaRPr sz="1300" dirty="0">
              <a:latin typeface="Arial Black"/>
              <a:cs typeface="Arial Black"/>
            </a:endParaRPr>
          </a:p>
          <a:p>
            <a:pPr marL="12700" marR="5080" rtl="0">
              <a:lnSpc>
                <a:spcPct val="100000"/>
              </a:lnSpc>
              <a:spcBef>
                <a:spcPts val="505"/>
              </a:spcBef>
            </a:pPr>
            <a:r>
              <a:rPr lang="uk" sz="1000" spc="-5" dirty="0">
                <a:solidFill>
                  <a:srgbClr val="2D2525"/>
                </a:solidFill>
                <a:latin typeface="Arial"/>
                <a:cs typeface="Arial"/>
              </a:rPr>
              <a:t>Стратегія компанії «Оріфлейм» щодо пошуку джерел енергії зосереджена на отриманні електроенергії з відновлюваних джерел від постачальників за допомогою контрактів, виробництва електроенергії з відновлюваних джерел в місцях споживання та придбанні відокремлених сертифікатів Energy Attribute (EAC).</a:t>
            </a:r>
          </a:p>
          <a:p>
            <a:pPr marL="12700" marR="5080" rtl="0">
              <a:lnSpc>
                <a:spcPct val="100000"/>
              </a:lnSpc>
              <a:spcBef>
                <a:spcPts val="505"/>
              </a:spcBef>
            </a:pPr>
            <a:r>
              <a:rPr lang="ru-RU" sz="1000" spc="-5" dirty="0">
                <a:solidFill>
                  <a:srgbClr val="2D2525"/>
                </a:solidFill>
                <a:latin typeface="Arial"/>
                <a:cs typeface="Arial"/>
              </a:rPr>
              <a:t> </a:t>
            </a:r>
            <a:r>
              <a:rPr lang="ru-RU" sz="1000" spc="-5" dirty="0" err="1">
                <a:solidFill>
                  <a:srgbClr val="2D2525"/>
                </a:solidFill>
                <a:latin typeface="Arial"/>
                <a:cs typeface="Arial"/>
              </a:rPr>
              <a:t>Наші</a:t>
            </a:r>
            <a:r>
              <a:rPr lang="ru-RU" sz="1000" spc="-5" dirty="0">
                <a:solidFill>
                  <a:srgbClr val="2D2525"/>
                </a:solidFill>
                <a:latin typeface="Arial"/>
                <a:cs typeface="Arial"/>
              </a:rPr>
              <a:t> </a:t>
            </a:r>
            <a:r>
              <a:rPr lang="ru-RU" sz="1000" spc="-5" dirty="0" err="1">
                <a:solidFill>
                  <a:srgbClr val="2D2525"/>
                </a:solidFill>
                <a:latin typeface="Arial"/>
                <a:cs typeface="Arial"/>
              </a:rPr>
              <a:t>виробничі</a:t>
            </a:r>
            <a:r>
              <a:rPr lang="ru-RU" sz="1000" spc="-5" dirty="0">
                <a:solidFill>
                  <a:srgbClr val="2D2525"/>
                </a:solidFill>
                <a:latin typeface="Arial"/>
                <a:cs typeface="Arial"/>
              </a:rPr>
              <a:t> </a:t>
            </a:r>
            <a:r>
              <a:rPr lang="ru-RU" sz="1000" spc="-5" dirty="0" err="1">
                <a:solidFill>
                  <a:srgbClr val="2D2525"/>
                </a:solidFill>
                <a:latin typeface="Arial"/>
                <a:cs typeface="Arial"/>
              </a:rPr>
              <a:t>майданчики</a:t>
            </a:r>
            <a:r>
              <a:rPr lang="ru-RU" sz="1000" spc="-5" dirty="0">
                <a:solidFill>
                  <a:srgbClr val="2D2525"/>
                </a:solidFill>
                <a:latin typeface="Arial"/>
                <a:cs typeface="Arial"/>
              </a:rPr>
              <a:t> в </a:t>
            </a:r>
            <a:r>
              <a:rPr lang="ru-RU" sz="1000" spc="-5" dirty="0" err="1">
                <a:solidFill>
                  <a:srgbClr val="2D2525"/>
                </a:solidFill>
                <a:latin typeface="Arial"/>
                <a:cs typeface="Arial"/>
              </a:rPr>
              <a:t>Індії</a:t>
            </a:r>
            <a:r>
              <a:rPr lang="ru-RU" sz="1000" spc="-5" dirty="0">
                <a:solidFill>
                  <a:srgbClr val="2D2525"/>
                </a:solidFill>
                <a:latin typeface="Arial"/>
                <a:cs typeface="Arial"/>
              </a:rPr>
              <a:t> (</a:t>
            </a:r>
            <a:r>
              <a:rPr lang="ru-RU" sz="1000" spc="-5" dirty="0" err="1">
                <a:solidFill>
                  <a:srgbClr val="2D2525"/>
                </a:solidFill>
                <a:latin typeface="Arial"/>
                <a:cs typeface="Arial"/>
              </a:rPr>
              <a:t>Руркі</a:t>
            </a:r>
            <a:r>
              <a:rPr lang="ru-RU" sz="1000" spc="-5" dirty="0">
                <a:solidFill>
                  <a:srgbClr val="2D2525"/>
                </a:solidFill>
                <a:latin typeface="Arial"/>
                <a:cs typeface="Arial"/>
              </a:rPr>
              <a:t>) та </a:t>
            </a:r>
            <a:r>
              <a:rPr lang="ru-RU" sz="1000" spc="-5" dirty="0" err="1">
                <a:solidFill>
                  <a:srgbClr val="2D2525"/>
                </a:solidFill>
                <a:latin typeface="Arial"/>
                <a:cs typeface="Arial"/>
              </a:rPr>
              <a:t>Польщі</a:t>
            </a:r>
            <a:r>
              <a:rPr lang="ru-RU" sz="1000" spc="-5" dirty="0">
                <a:solidFill>
                  <a:srgbClr val="2D2525"/>
                </a:solidFill>
                <a:latin typeface="Arial"/>
                <a:cs typeface="Arial"/>
              </a:rPr>
              <a:t> (Варшава) </a:t>
            </a:r>
            <a:r>
              <a:rPr lang="ru-RU" sz="1000" spc="-5" dirty="0" err="1">
                <a:solidFill>
                  <a:srgbClr val="2D2525"/>
                </a:solidFill>
                <a:latin typeface="Arial"/>
                <a:cs typeface="Arial"/>
              </a:rPr>
              <a:t>частково</a:t>
            </a:r>
            <a:r>
              <a:rPr lang="ru-RU" sz="1000" spc="-5" dirty="0">
                <a:solidFill>
                  <a:srgbClr val="2D2525"/>
                </a:solidFill>
                <a:latin typeface="Arial"/>
                <a:cs typeface="Arial"/>
              </a:rPr>
              <a:t> </a:t>
            </a:r>
            <a:r>
              <a:rPr lang="ru-RU" sz="1000" spc="-5" dirty="0" err="1">
                <a:solidFill>
                  <a:srgbClr val="2D2525"/>
                </a:solidFill>
                <a:latin typeface="Arial"/>
                <a:cs typeface="Arial"/>
              </a:rPr>
              <a:t>живляться</a:t>
            </a:r>
            <a:r>
              <a:rPr lang="ru-RU" sz="1000" spc="-5" dirty="0">
                <a:solidFill>
                  <a:srgbClr val="2D2525"/>
                </a:solidFill>
                <a:latin typeface="Arial"/>
                <a:cs typeface="Arial"/>
              </a:rPr>
              <a:t> </a:t>
            </a:r>
            <a:r>
              <a:rPr lang="ru-RU" sz="1000" spc="-5" dirty="0" err="1">
                <a:solidFill>
                  <a:srgbClr val="2D2525"/>
                </a:solidFill>
                <a:latin typeface="Arial"/>
                <a:cs typeface="Arial"/>
              </a:rPr>
              <a:t>від</a:t>
            </a:r>
            <a:r>
              <a:rPr lang="ru-RU" sz="1000" spc="-5" dirty="0">
                <a:solidFill>
                  <a:srgbClr val="2D2525"/>
                </a:solidFill>
                <a:latin typeface="Arial"/>
                <a:cs typeface="Arial"/>
              </a:rPr>
              <a:t> </a:t>
            </a:r>
            <a:r>
              <a:rPr lang="ru-RU" sz="1000" spc="-5" dirty="0" err="1">
                <a:solidFill>
                  <a:srgbClr val="2D2525"/>
                </a:solidFill>
                <a:latin typeface="Arial"/>
                <a:cs typeface="Arial"/>
              </a:rPr>
              <a:t>сонячних</a:t>
            </a:r>
            <a:r>
              <a:rPr lang="ru-RU" sz="1000" spc="-5" dirty="0">
                <a:solidFill>
                  <a:srgbClr val="2D2525"/>
                </a:solidFill>
                <a:latin typeface="Arial"/>
                <a:cs typeface="Arial"/>
              </a:rPr>
              <a:t> панелей. Для </a:t>
            </a:r>
            <a:r>
              <a:rPr lang="ru-RU" sz="1000" spc="-5" dirty="0" err="1">
                <a:solidFill>
                  <a:srgbClr val="2D2525"/>
                </a:solidFill>
                <a:latin typeface="Arial"/>
                <a:cs typeface="Arial"/>
              </a:rPr>
              <a:t>більшості</a:t>
            </a:r>
            <a:r>
              <a:rPr lang="ru-RU" sz="1000" spc="-5" dirty="0">
                <a:solidFill>
                  <a:srgbClr val="2D2525"/>
                </a:solidFill>
                <a:latin typeface="Arial"/>
                <a:cs typeface="Arial"/>
              </a:rPr>
              <a:t> </a:t>
            </a:r>
            <a:r>
              <a:rPr lang="ru-RU" sz="1000" spc="-5" dirty="0" err="1">
                <a:solidFill>
                  <a:srgbClr val="2D2525"/>
                </a:solidFill>
                <a:latin typeface="Arial"/>
                <a:cs typeface="Arial"/>
              </a:rPr>
              <a:t>об'єктів</a:t>
            </a:r>
            <a:r>
              <a:rPr lang="ru-RU" sz="1000" spc="-5" dirty="0">
                <a:solidFill>
                  <a:srgbClr val="2D2525"/>
                </a:solidFill>
                <a:latin typeface="Arial"/>
                <a:cs typeface="Arial"/>
              </a:rPr>
              <a:t> </a:t>
            </a:r>
            <a:r>
              <a:rPr lang="ru-RU" sz="1000" spc="-5" dirty="0" err="1">
                <a:solidFill>
                  <a:srgbClr val="2D2525"/>
                </a:solidFill>
                <a:latin typeface="Arial"/>
                <a:cs typeface="Arial"/>
              </a:rPr>
              <a:t>Оріфлейм</a:t>
            </a:r>
            <a:r>
              <a:rPr lang="ru-RU" sz="1000" spc="-5" dirty="0">
                <a:solidFill>
                  <a:srgbClr val="2D2525"/>
                </a:solidFill>
                <a:latin typeface="Arial"/>
                <a:cs typeface="Arial"/>
              </a:rPr>
              <a:t> (</a:t>
            </a:r>
            <a:r>
              <a:rPr lang="ru-RU" sz="1000" spc="-5" dirty="0" err="1">
                <a:solidFill>
                  <a:srgbClr val="2D2525"/>
                </a:solidFill>
                <a:latin typeface="Arial"/>
                <a:cs typeface="Arial"/>
              </a:rPr>
              <a:t>офісів</a:t>
            </a:r>
            <a:r>
              <a:rPr lang="ru-RU" sz="1000" spc="-5" dirty="0">
                <a:solidFill>
                  <a:srgbClr val="2D2525"/>
                </a:solidFill>
                <a:latin typeface="Arial"/>
                <a:cs typeface="Arial"/>
              </a:rPr>
              <a:t>, </a:t>
            </a:r>
            <a:r>
              <a:rPr lang="ru-RU" sz="1000" spc="-5" dirty="0" err="1">
                <a:solidFill>
                  <a:srgbClr val="2D2525"/>
                </a:solidFill>
                <a:latin typeface="Arial"/>
                <a:cs typeface="Arial"/>
              </a:rPr>
              <a:t>складів</a:t>
            </a:r>
            <a:r>
              <a:rPr lang="ru-RU" sz="1000" spc="-5" dirty="0">
                <a:solidFill>
                  <a:srgbClr val="2D2525"/>
                </a:solidFill>
                <a:latin typeface="Arial"/>
                <a:cs typeface="Arial"/>
              </a:rPr>
              <a:t> та </a:t>
            </a:r>
            <a:r>
              <a:rPr lang="ru-RU" sz="1000" spc="-5" dirty="0" err="1">
                <a:solidFill>
                  <a:srgbClr val="2D2525"/>
                </a:solidFill>
                <a:latin typeface="Arial"/>
                <a:cs typeface="Arial"/>
              </a:rPr>
              <a:t>виробничих</a:t>
            </a:r>
            <a:r>
              <a:rPr lang="ru-RU" sz="1000" spc="-5" dirty="0">
                <a:solidFill>
                  <a:srgbClr val="2D2525"/>
                </a:solidFill>
                <a:latin typeface="Arial"/>
                <a:cs typeface="Arial"/>
              </a:rPr>
              <a:t> </a:t>
            </a:r>
            <a:endParaRPr sz="1000" spc="-5" dirty="0">
              <a:solidFill>
                <a:srgbClr val="2D2525"/>
              </a:solidFill>
              <a:latin typeface="Arial"/>
              <a:cs typeface="Arial"/>
            </a:endParaRPr>
          </a:p>
        </p:txBody>
      </p:sp>
      <p:sp>
        <p:nvSpPr>
          <p:cNvPr id="5" name="object 5"/>
          <p:cNvSpPr txBox="1"/>
          <p:nvPr/>
        </p:nvSpPr>
        <p:spPr>
          <a:xfrm>
            <a:off x="7099300" y="885825"/>
            <a:ext cx="3488864" cy="5783635"/>
          </a:xfrm>
          <a:prstGeom prst="rect">
            <a:avLst/>
          </a:prstGeom>
        </p:spPr>
        <p:txBody>
          <a:bodyPr vert="horz" wrap="square" lIns="0" tIns="12700" rIns="0" bIns="0" rtlCol="0">
            <a:spAutoFit/>
          </a:bodyPr>
          <a:lstStyle/>
          <a:p>
            <a:pPr marL="12700" marR="29209" rtl="0">
              <a:lnSpc>
                <a:spcPct val="100000"/>
              </a:lnSpc>
              <a:spcBef>
                <a:spcPts val="100"/>
              </a:spcBef>
            </a:pPr>
            <a:r>
              <a:rPr lang="uk" sz="1000" spc="-5" dirty="0">
                <a:solidFill>
                  <a:srgbClr val="2D2525"/>
                </a:solidFill>
                <a:latin typeface="Arial"/>
                <a:cs typeface="Arial"/>
              </a:rPr>
              <a:t>Ми документуємо наше споживання відновлюваної енергії з різних електростанцій, таких як вітрова електростанція Муйдінь у В'єтнамі встановленою потужністю 37,6 МВт та сонячна електростанція Гові в Монголії потужністю 30 МВтф. При виборі електростанцій ми враховуємо такі фактори, як вік, технологія та екологічні перспективи. У Європі ми використовуємо гарантії походження (GO), наприклад, норвезьку гідроенергію отримуємо з річкової електростанції, а у 2024 році ми розширили наші закупівлі, включивши до них місцеві ресурси в Іспанії, Чехії та Нідерландах.</a:t>
            </a:r>
            <a:endParaRPr sz="1000" spc="-5" dirty="0">
              <a:solidFill>
                <a:srgbClr val="2D2525"/>
              </a:solidFill>
              <a:latin typeface="Arial"/>
              <a:cs typeface="Arial"/>
            </a:endParaRPr>
          </a:p>
          <a:p>
            <a:pPr marL="12700" marR="36195" rtl="0">
              <a:lnSpc>
                <a:spcPct val="100000"/>
              </a:lnSpc>
              <a:spcBef>
                <a:spcPts val="850"/>
              </a:spcBef>
            </a:pPr>
            <a:r>
              <a:rPr lang="uk" sz="1000" spc="-5" dirty="0">
                <a:solidFill>
                  <a:srgbClr val="2D2525"/>
                </a:solidFill>
                <a:latin typeface="Arial"/>
                <a:cs typeface="Arial"/>
              </a:rPr>
              <a:t>За межами Європи ми покладаємося на Міжнародний стандарт сертифікатів відновлюваної енергії (I-REC), щоб гарантувати, що наша енергія походить з відновлюваних джерел. Цього року ми також придбали Сертифікати відновлюваної енергії миру (P-REC) у співпраці з Energy Peace Partners та Prado Power. Сертифікати P-REC, видані за стандартом I-REC, не лише підтримують відновлювану енергетику, але й сприяють розбудові миру у вразливих громадах. Доходи, отримані від проектів P-REC, повертаються в громаду, сприяючи економічному зростанню, сталому розвитку та продовольчій безпеці.</a:t>
            </a:r>
            <a:endParaRPr sz="1000" spc="-5" dirty="0">
              <a:solidFill>
                <a:srgbClr val="2D2525"/>
              </a:solidFill>
              <a:latin typeface="Arial"/>
              <a:cs typeface="Arial"/>
            </a:endParaRPr>
          </a:p>
          <a:p>
            <a:pPr marL="12700" marR="5080" rtl="0">
              <a:lnSpc>
                <a:spcPct val="100000"/>
              </a:lnSpc>
              <a:spcBef>
                <a:spcPts val="850"/>
              </a:spcBef>
            </a:pPr>
            <a:r>
              <a:rPr lang="uk" sz="1000" b="0" i="0" u="none" spc="-20" baseline="0" dirty="0">
                <a:solidFill>
                  <a:srgbClr val="2D2525"/>
                </a:solidFill>
                <a:latin typeface="Arial"/>
                <a:cs typeface="Arial"/>
              </a:rPr>
              <a:t>Ми придбали фотоелектричні модулі P-REC для сонячної міні-електростанції потужністю 0,045 МВт у Майякі, Нігерія.</a:t>
            </a:r>
            <a:r>
              <a:rPr lang="uk" sz="1000" b="0" i="0" u="none" spc="35" baseline="0" dirty="0">
                <a:solidFill>
                  <a:srgbClr val="2D2525"/>
                </a:solidFill>
                <a:latin typeface="Arial"/>
                <a:cs typeface="Arial"/>
              </a:rPr>
              <a:t> Ця міні-мережа була створена для вирішення проблеми нестачі електроенергії в регіоні та підтримки місцевої громади, яка раніше залежала від бензинових генераторів через відсутність зв'язку з національною електромережею. </a:t>
            </a:r>
            <a:r>
              <a:rPr lang="uk" sz="1000" b="0" i="0" u="none" spc="-5" baseline="0" dirty="0">
                <a:solidFill>
                  <a:srgbClr val="2D2525"/>
                </a:solidFill>
                <a:latin typeface="Arial"/>
                <a:cs typeface="Arial"/>
              </a:rPr>
              <a:t>Нова міні-електростанція забезпечує електроенергією понад тисячу мешканців.</a:t>
            </a:r>
            <a:r>
              <a:rPr lang="uk" sz="1000" b="0" i="0" u="none" spc="-30" baseline="0" dirty="0">
                <a:solidFill>
                  <a:srgbClr val="2D2525"/>
                </a:solidFill>
                <a:latin typeface="Arial"/>
                <a:cs typeface="Arial"/>
              </a:rPr>
              <a:t> Виручені кошти використовуються для придбання переробного обладнання для жінок-фермерів, що сприяє їхньому соціальному </a:t>
            </a:r>
            <a:r>
              <a:rPr lang="uk" sz="1000" b="0" i="0" u="none" baseline="0" dirty="0">
                <a:solidFill>
                  <a:srgbClr val="2D2525"/>
                </a:solidFill>
                <a:latin typeface="Arial"/>
                <a:cs typeface="Arial"/>
              </a:rPr>
              <a:t> та економічному розвитку.</a:t>
            </a:r>
            <a:r>
              <a:rPr lang="uk" sz="1000" b="0" i="0" u="none" spc="-20" baseline="0" dirty="0">
                <a:solidFill>
                  <a:srgbClr val="2D2525"/>
                </a:solidFill>
                <a:latin typeface="Arial"/>
                <a:cs typeface="Arial"/>
              </a:rPr>
              <a:t> Це допоможе жінкам-фермерам отримати кращий доступ до ринків збуту, а отже, менше продовольства буде марнуватися, що сприятиме соціальній підтримці.</a:t>
            </a:r>
            <a:endParaRPr sz="1000" dirty="0">
              <a:latin typeface="Arial"/>
              <a:cs typeface="Arial"/>
            </a:endParaRPr>
          </a:p>
        </p:txBody>
      </p:sp>
      <p:sp>
        <p:nvSpPr>
          <p:cNvPr id="6" name="object 6"/>
          <p:cNvSpPr/>
          <p:nvPr/>
        </p:nvSpPr>
        <p:spPr>
          <a:xfrm>
            <a:off x="0" y="835355"/>
            <a:ext cx="10692130" cy="0"/>
          </a:xfrm>
          <a:custGeom>
            <a:avLst/>
            <a:gdLst/>
            <a:ahLst/>
            <a:cxnLst/>
            <a:rect l="l" t="t" r="r" b="b"/>
            <a:pathLst>
              <a:path w="10692130">
                <a:moveTo>
                  <a:pt x="0" y="0"/>
                </a:moveTo>
                <a:lnTo>
                  <a:pt x="10692003" y="0"/>
                </a:lnTo>
              </a:path>
            </a:pathLst>
          </a:custGeom>
          <a:ln w="3175">
            <a:solidFill>
              <a:srgbClr val="000000"/>
            </a:solidFill>
          </a:ln>
        </p:spPr>
        <p:txBody>
          <a:bodyPr wrap="square" lIns="0" tIns="0" rIns="0" bIns="0" rtlCol="0"/>
          <a:lstStyle/>
          <a:p>
            <a:endParaRPr/>
          </a:p>
        </p:txBody>
      </p:sp>
      <p:sp>
        <p:nvSpPr>
          <p:cNvPr id="7" name="object 7"/>
          <p:cNvSpPr/>
          <p:nvPr/>
        </p:nvSpPr>
        <p:spPr>
          <a:xfrm>
            <a:off x="0" y="453199"/>
            <a:ext cx="10692130" cy="0"/>
          </a:xfrm>
          <a:custGeom>
            <a:avLst/>
            <a:gdLst/>
            <a:ahLst/>
            <a:cxnLst/>
            <a:rect l="l" t="t" r="r" b="b"/>
            <a:pathLst>
              <a:path w="10692130">
                <a:moveTo>
                  <a:pt x="10692003" y="0"/>
                </a:moveTo>
                <a:lnTo>
                  <a:pt x="0" y="0"/>
                </a:lnTo>
              </a:path>
            </a:pathLst>
          </a:custGeom>
          <a:ln w="3175">
            <a:solidFill>
              <a:srgbClr val="000000"/>
            </a:solidFill>
          </a:ln>
        </p:spPr>
        <p:txBody>
          <a:bodyPr wrap="square" lIns="0" tIns="0" rIns="0" bIns="0" rtlCol="0"/>
          <a:lstStyle/>
          <a:p>
            <a:endParaRPr/>
          </a:p>
        </p:txBody>
      </p:sp>
      <p:sp>
        <p:nvSpPr>
          <p:cNvPr id="23" name="object 23"/>
          <p:cNvSpPr txBox="1"/>
          <p:nvPr/>
        </p:nvSpPr>
        <p:spPr>
          <a:xfrm>
            <a:off x="9970434" y="7206415"/>
            <a:ext cx="156845" cy="177165"/>
          </a:xfrm>
          <a:prstGeom prst="rect">
            <a:avLst/>
          </a:prstGeom>
        </p:spPr>
        <p:txBody>
          <a:bodyPr vert="horz" wrap="square" lIns="0" tIns="19685" rIns="0" bIns="0" rtlCol="0">
            <a:spAutoFit/>
          </a:bodyPr>
          <a:lstStyle/>
          <a:p>
            <a:pPr marL="12700" rtl="0">
              <a:lnSpc>
                <a:spcPct val="100000"/>
              </a:lnSpc>
              <a:spcBef>
                <a:spcPts val="155"/>
              </a:spcBef>
            </a:pPr>
            <a:r>
              <a:rPr lang="uk" sz="900" b="0" i="0" u="none" spc="-25" baseline="0">
                <a:solidFill>
                  <a:srgbClr val="2D2525"/>
                </a:solidFill>
                <a:latin typeface="Arial"/>
                <a:cs typeface="Arial"/>
              </a:rPr>
              <a:t>32</a:t>
            </a:r>
            <a:endParaRPr sz="900">
              <a:latin typeface="Arial"/>
              <a:cs typeface="Arial"/>
            </a:endParaRPr>
          </a:p>
        </p:txBody>
      </p:sp>
      <p:sp>
        <p:nvSpPr>
          <p:cNvPr id="11" name="object 69"/>
          <p:cNvSpPr txBox="1">
            <a:spLocks noGrp="1"/>
          </p:cNvSpPr>
          <p:nvPr>
            <p:ph type="ftr" sz="quarter" idx="5"/>
          </p:nvPr>
        </p:nvSpPr>
        <p:spPr>
          <a:xfrm>
            <a:off x="419246" y="7204929"/>
            <a:ext cx="4836761" cy="160300"/>
          </a:xfrm>
          <a:prstGeom prst="rect">
            <a:avLst/>
          </a:prstGeom>
        </p:spPr>
        <p:txBody>
          <a:bodyPr vert="horz" wrap="square" lIns="0" tIns="21590" rIns="0" bIns="0" rtlCol="0">
            <a:spAutoFit/>
          </a:bodyPr>
          <a:lstStyle/>
          <a:p>
            <a:pPr marL="12700" algn="l" rtl="0">
              <a:lnSpc>
                <a:spcPct val="100000"/>
              </a:lnSpc>
              <a:spcBef>
                <a:spcPts val="170"/>
              </a:spcBef>
            </a:pPr>
            <a:r>
              <a:rPr lang="uk" b="0" i="0" u="none" spc="-5" baseline="0" dirty="0"/>
              <a:t>Звіт про сталий розвиток за 2024 рік </a:t>
            </a:r>
            <a:r>
              <a:rPr lang="uk" b="0" i="0" u="none" spc="175" baseline="0" dirty="0">
                <a:latin typeface="Arial"/>
                <a:cs typeface="Arial"/>
              </a:rPr>
              <a:t>|</a:t>
            </a:r>
            <a:r>
              <a:rPr lang="uk" b="0" i="0" u="none" spc="45" baseline="0" dirty="0">
                <a:latin typeface="Arial"/>
                <a:cs typeface="Arial"/>
              </a:rPr>
              <a:t> </a:t>
            </a:r>
            <a:r>
              <a:rPr lang="en-US" dirty="0" err="1">
                <a:latin typeface="Arial"/>
                <a:cs typeface="Arial"/>
              </a:rPr>
              <a:t>Oriflame</a:t>
            </a:r>
            <a:r>
              <a:rPr lang="en-US" spc="45" dirty="0">
                <a:latin typeface="Arial"/>
                <a:cs typeface="Arial"/>
              </a:rPr>
              <a:t> </a:t>
            </a:r>
            <a:r>
              <a:rPr lang="en-US" spc="-10" dirty="0">
                <a:latin typeface="Arial"/>
                <a:cs typeface="Arial"/>
              </a:rPr>
              <a:t>Cosmetics</a:t>
            </a:r>
            <a:endParaRPr lang="uk" b="0" i="0" u="none" spc="-10" baseline="0" dirty="0">
              <a:latin typeface="Arial"/>
              <a:cs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833767"/>
            <a:ext cx="10692130" cy="6726555"/>
            <a:chOff x="0" y="833767"/>
            <a:chExt cx="10692130" cy="6726555"/>
          </a:xfrm>
        </p:grpSpPr>
        <p:pic>
          <p:nvPicPr>
            <p:cNvPr id="3" name="object 3"/>
            <p:cNvPicPr/>
            <p:nvPr/>
          </p:nvPicPr>
          <p:blipFill>
            <a:blip r:embed="rId2" cstate="print"/>
            <a:stretch>
              <a:fillRect/>
            </a:stretch>
          </p:blipFill>
          <p:spPr>
            <a:xfrm>
              <a:off x="7152005" y="839495"/>
              <a:ext cx="3539998" cy="6720509"/>
            </a:xfrm>
            <a:prstGeom prst="rect">
              <a:avLst/>
            </a:prstGeom>
          </p:spPr>
        </p:pic>
        <p:sp>
          <p:nvSpPr>
            <p:cNvPr id="4" name="object 4"/>
            <p:cNvSpPr/>
            <p:nvPr/>
          </p:nvSpPr>
          <p:spPr>
            <a:xfrm>
              <a:off x="0" y="835355"/>
              <a:ext cx="10692130" cy="0"/>
            </a:xfrm>
            <a:custGeom>
              <a:avLst/>
              <a:gdLst/>
              <a:ahLst/>
              <a:cxnLst/>
              <a:rect l="l" t="t" r="r" b="b"/>
              <a:pathLst>
                <a:path w="10692130">
                  <a:moveTo>
                    <a:pt x="0" y="0"/>
                  </a:moveTo>
                  <a:lnTo>
                    <a:pt x="10692003" y="0"/>
                  </a:lnTo>
                </a:path>
              </a:pathLst>
            </a:custGeom>
            <a:ln w="3175">
              <a:solidFill>
                <a:srgbClr val="000000"/>
              </a:solidFill>
            </a:ln>
          </p:spPr>
          <p:txBody>
            <a:bodyPr wrap="square" lIns="0" tIns="0" rIns="0" bIns="0" rtlCol="0"/>
            <a:lstStyle/>
            <a:p>
              <a:endParaRPr/>
            </a:p>
          </p:txBody>
        </p:sp>
      </p:grpSp>
      <p:sp>
        <p:nvSpPr>
          <p:cNvPr id="5" name="object 5"/>
          <p:cNvSpPr txBox="1"/>
          <p:nvPr/>
        </p:nvSpPr>
        <p:spPr>
          <a:xfrm>
            <a:off x="317501" y="827532"/>
            <a:ext cx="3480784" cy="6442789"/>
          </a:xfrm>
          <a:prstGeom prst="rect">
            <a:avLst/>
          </a:prstGeom>
        </p:spPr>
        <p:txBody>
          <a:bodyPr vert="horz" wrap="square" lIns="0" tIns="12700" rIns="0" bIns="0" rtlCol="0">
            <a:spAutoFit/>
          </a:bodyPr>
          <a:lstStyle/>
          <a:p>
            <a:pPr marL="12700" rtl="0">
              <a:lnSpc>
                <a:spcPct val="100000"/>
              </a:lnSpc>
              <a:spcBef>
                <a:spcPts val="100"/>
              </a:spcBef>
            </a:pPr>
            <a:r>
              <a:rPr lang="uk" sz="1300" b="0" i="0" u="none" baseline="0" dirty="0">
                <a:solidFill>
                  <a:srgbClr val="2D2525"/>
                </a:solidFill>
                <a:latin typeface="Arial Black"/>
                <a:cs typeface="Arial Black"/>
              </a:rPr>
              <a:t>Ліс та біорізноманіття</a:t>
            </a:r>
            <a:endParaRPr sz="1300" dirty="0">
              <a:latin typeface="Arial Black"/>
              <a:cs typeface="Arial Black"/>
            </a:endParaRPr>
          </a:p>
          <a:p>
            <a:pPr marL="12700" marR="79375" rtl="0">
              <a:lnSpc>
                <a:spcPct val="100000"/>
              </a:lnSpc>
              <a:spcBef>
                <a:spcPts val="790"/>
              </a:spcBef>
            </a:pPr>
            <a:r>
              <a:rPr lang="uk" sz="1000" spc="10" dirty="0">
                <a:solidFill>
                  <a:srgbClr val="2D2525"/>
                </a:solidFill>
                <a:latin typeface="Arial"/>
                <a:cs typeface="Arial"/>
              </a:rPr>
              <a:t>У 2022 році ми замінили наше Зобов'язання щодо відповідального вибору постачальників паперу на Зобов'язання щодо захисту лісів. У світлі майбутніх нормативних актів ЄС, таких як Регламент щодо продукції без вирубки лісів (EUDR) та Директива корпоративної звітності зі сталого розвитку (CSRD), ми активно коригуємо наші стратегії та зобов'язання в галузі лісоустрою, а також вдосконалюємо наші внутрішні процеси, щоб відповідати новим вимогам до звітності.</a:t>
            </a:r>
            <a:endParaRPr sz="1000" spc="10" dirty="0">
              <a:solidFill>
                <a:srgbClr val="2D2525"/>
              </a:solidFill>
              <a:latin typeface="Arial"/>
              <a:cs typeface="Arial"/>
            </a:endParaRPr>
          </a:p>
          <a:p>
            <a:pPr marL="12700" marR="84455" rtl="0">
              <a:lnSpc>
                <a:spcPct val="100000"/>
              </a:lnSpc>
              <a:spcBef>
                <a:spcPts val="850"/>
              </a:spcBef>
            </a:pPr>
            <a:r>
              <a:rPr lang="uk" sz="1000" spc="10" dirty="0">
                <a:solidFill>
                  <a:srgbClr val="2D2525"/>
                </a:solidFill>
                <a:latin typeface="Arial"/>
                <a:cs typeface="Arial"/>
              </a:rPr>
              <a:t>У рамках своїх зобов'язань компанія «Оріфлейм» також робить свій внесок у прискорення процесу збереження, захисту та відновлення лісів, підтримуючи проекти з охорони лісів та біорізноманіття. Протягом останніх 5 років компанія «Оріфлейм» постійно інвестує в проекти зі збереження лісів та біорізноманіття в ряді країн, де ми працюємо. У 2024 році ми інвестували в проект відновлення лісів на Юкатані, Мексика, метою якого є відновлення понад 12 000 гектарів деградованих лісів, зменшення ризиків вирубки лісів та збереження біорізноманіття.</a:t>
            </a:r>
            <a:endParaRPr sz="1000" spc="10" dirty="0">
              <a:solidFill>
                <a:srgbClr val="2D2525"/>
              </a:solidFill>
              <a:latin typeface="Arial"/>
              <a:cs typeface="Arial"/>
            </a:endParaRPr>
          </a:p>
          <a:p>
            <a:pPr marL="12700" marR="648335" rtl="0">
              <a:lnSpc>
                <a:spcPct val="100000"/>
              </a:lnSpc>
              <a:spcBef>
                <a:spcPts val="910"/>
              </a:spcBef>
            </a:pPr>
            <a:r>
              <a:rPr lang="uk" sz="1300" b="0" i="0" u="none" baseline="0" dirty="0">
                <a:solidFill>
                  <a:srgbClr val="2D2525"/>
                </a:solidFill>
                <a:latin typeface="Arial Black"/>
                <a:cs typeface="Arial Black"/>
              </a:rPr>
              <a:t>Регламент щодо продукції, вільної від вирубки лісів (EUDR)</a:t>
            </a:r>
            <a:endParaRPr sz="1300" dirty="0">
              <a:latin typeface="Arial Black"/>
              <a:cs typeface="Arial Black"/>
            </a:endParaRPr>
          </a:p>
          <a:p>
            <a:pPr marL="12700" marR="5080" rtl="0">
              <a:lnSpc>
                <a:spcPct val="100000"/>
              </a:lnSpc>
              <a:spcBef>
                <a:spcPts val="790"/>
              </a:spcBef>
            </a:pPr>
            <a:r>
              <a:rPr lang="uk" sz="1000" b="0" i="0" u="none" spc="-50" baseline="0" dirty="0">
                <a:solidFill>
                  <a:srgbClr val="2D2525"/>
                </a:solidFill>
                <a:latin typeface="Arial"/>
                <a:cs typeface="Arial"/>
              </a:rPr>
              <a:t>EUDR мав набути чинності до кінця 2024 року, однак у жовтні Рада ЄС відтермінувала цей регламент на один рік – до кінця 2025 року.</a:t>
            </a:r>
            <a:r>
              <a:rPr lang="uk" sz="1000" b="0" i="0" u="none" spc="-15" baseline="0" dirty="0">
                <a:solidFill>
                  <a:srgbClr val="2D2525"/>
                </a:solidFill>
                <a:latin typeface="Arial"/>
                <a:cs typeface="Arial"/>
              </a:rPr>
              <a:t> Тому основним фокусом для нас у 2024 році була підготовка до звітування відповідно до EUDR.</a:t>
            </a:r>
            <a:endParaRPr sz="1000" dirty="0">
              <a:latin typeface="Arial"/>
              <a:cs typeface="Arial"/>
            </a:endParaRPr>
          </a:p>
          <a:p>
            <a:pPr marL="12700" marR="10160" rtl="0">
              <a:lnSpc>
                <a:spcPct val="100000"/>
              </a:lnSpc>
              <a:spcBef>
                <a:spcPts val="850"/>
              </a:spcBef>
            </a:pPr>
            <a:r>
              <a:rPr lang="uk" sz="1000" b="0" i="0" u="none" spc="5" baseline="0" dirty="0">
                <a:solidFill>
                  <a:srgbClr val="2D2525"/>
                </a:solidFill>
                <a:latin typeface="Arial"/>
                <a:cs typeface="Arial"/>
              </a:rPr>
              <a:t>Ми почали з картування ландшафту сировини, що ми використовуємо, який містить такі сировинні товари. </a:t>
            </a:r>
            <a:r>
              <a:rPr lang="uk" sz="1000" b="0" i="0" u="none" spc="-25" baseline="0" dirty="0">
                <a:solidFill>
                  <a:srgbClr val="2D2525"/>
                </a:solidFill>
                <a:latin typeface="Arial"/>
                <a:cs typeface="Arial"/>
              </a:rPr>
              <a:t>Ми використали наші внутрішні системи даних, щоб забезпечити більшу простежуваність, і працюємо над оптимізацією вимог до звітності та документації з дотриманням EUDR.</a:t>
            </a:r>
            <a:r>
              <a:rPr lang="uk" sz="1000" b="0" i="0" u="none" spc="15" baseline="0" dirty="0">
                <a:solidFill>
                  <a:srgbClr val="2D2525"/>
                </a:solidFill>
                <a:latin typeface="Arial"/>
                <a:cs typeface="Arial"/>
              </a:rPr>
              <a:t> Протягом 2024 року ми взаємодіяли з внутрішніми зацікавленими сторонами та нашими постачальниками, інформуючи їх про регуляторні вимоги та визначаючи ризики.</a:t>
            </a:r>
            <a:endParaRPr sz="1000" dirty="0">
              <a:latin typeface="Arial"/>
              <a:cs typeface="Arial"/>
            </a:endParaRPr>
          </a:p>
        </p:txBody>
      </p:sp>
      <p:sp>
        <p:nvSpPr>
          <p:cNvPr id="6" name="object 6"/>
          <p:cNvSpPr txBox="1"/>
          <p:nvPr/>
        </p:nvSpPr>
        <p:spPr>
          <a:xfrm>
            <a:off x="3798411" y="927512"/>
            <a:ext cx="3131185" cy="6201698"/>
          </a:xfrm>
          <a:prstGeom prst="rect">
            <a:avLst/>
          </a:prstGeom>
        </p:spPr>
        <p:txBody>
          <a:bodyPr vert="horz" wrap="square" lIns="0" tIns="12700" rIns="0" bIns="0" rtlCol="0">
            <a:spAutoFit/>
          </a:bodyPr>
          <a:lstStyle/>
          <a:p>
            <a:pPr marL="12700" marR="5080" rtl="0">
              <a:lnSpc>
                <a:spcPct val="100000"/>
              </a:lnSpc>
              <a:spcBef>
                <a:spcPts val="100"/>
              </a:spcBef>
            </a:pPr>
            <a:r>
              <a:rPr lang="uk" sz="1000" b="0" i="0" u="none" spc="10" baseline="0" dirty="0">
                <a:solidFill>
                  <a:srgbClr val="2D2525"/>
                </a:solidFill>
                <a:latin typeface="Arial"/>
                <a:cs typeface="Arial"/>
              </a:rPr>
              <a:t> Ми будемо оновлювати відповідні технічні вимоги та процеси для постачальників, щоб забезпечити точну звітність, відповідність та ефективне управління екологічними вимогами та вимогами до комплексної перевірки.</a:t>
            </a:r>
            <a:endParaRPr sz="1000" dirty="0">
              <a:latin typeface="Arial"/>
              <a:cs typeface="Arial"/>
            </a:endParaRPr>
          </a:p>
          <a:p>
            <a:pPr marL="12700" marR="165735" rtl="0">
              <a:lnSpc>
                <a:spcPct val="100000"/>
              </a:lnSpc>
              <a:spcBef>
                <a:spcPts val="850"/>
              </a:spcBef>
            </a:pPr>
            <a:r>
              <a:rPr lang="uk" sz="1000" b="0" i="0" u="none" spc="-20" baseline="0" dirty="0">
                <a:solidFill>
                  <a:srgbClr val="2D2525"/>
                </a:solidFill>
                <a:latin typeface="Arial"/>
                <a:cs typeface="Arial"/>
              </a:rPr>
              <a:t>Оскільки ми маємо часткове дублювання товарів у сфері дії EUDR та нашого Лісового зобов'язання, ми надали пріоритет матеріалам, орієнтованим на EUDR, у 2024 році, що послідовно наблизило нас до досягнення наших корпоративних цілей.</a:t>
            </a:r>
            <a:r>
              <a:rPr lang="uk" sz="1000" b="0" i="0" u="none" baseline="0" dirty="0">
                <a:solidFill>
                  <a:srgbClr val="2D2525"/>
                </a:solidFill>
                <a:latin typeface="Arial"/>
                <a:cs typeface="Arial"/>
              </a:rPr>
              <a:t> </a:t>
            </a:r>
            <a:r>
              <a:rPr lang="uk" sz="1000" b="0" i="0" u="none" spc="5" baseline="0" dirty="0">
                <a:solidFill>
                  <a:srgbClr val="2D2525"/>
                </a:solidFill>
                <a:latin typeface="Arial"/>
                <a:cs typeface="Arial"/>
              </a:rPr>
              <a:t>У майбутньому ми продовжимо вдосконалювати наші процеси комплексної перевірки для забезпечення прозорої звітності.</a:t>
            </a:r>
            <a:endParaRPr sz="1000" dirty="0">
              <a:latin typeface="Arial"/>
              <a:cs typeface="Arial"/>
            </a:endParaRPr>
          </a:p>
          <a:p>
            <a:pPr marL="12700" rtl="0">
              <a:lnSpc>
                <a:spcPct val="100000"/>
              </a:lnSpc>
              <a:spcBef>
                <a:spcPts val="910"/>
              </a:spcBef>
            </a:pPr>
            <a:r>
              <a:rPr lang="uk" sz="1300" b="0" i="0" u="none" baseline="0" dirty="0">
                <a:solidFill>
                  <a:srgbClr val="2D2525"/>
                </a:solidFill>
                <a:latin typeface="Arial Black"/>
                <a:cs typeface="Arial Black"/>
              </a:rPr>
              <a:t>Папір та деревина</a:t>
            </a:r>
            <a:endParaRPr sz="1300" dirty="0">
              <a:latin typeface="Arial Black"/>
              <a:cs typeface="Arial Black"/>
            </a:endParaRPr>
          </a:p>
          <a:p>
            <a:pPr marL="12700" marR="80645" rtl="0">
              <a:lnSpc>
                <a:spcPct val="100000"/>
              </a:lnSpc>
              <a:spcBef>
                <a:spcPts val="790"/>
              </a:spcBef>
            </a:pPr>
            <a:r>
              <a:rPr lang="uk" sz="1000" b="0" i="0" u="none" spc="-25" baseline="0" dirty="0">
                <a:solidFill>
                  <a:srgbClr val="2D2525"/>
                </a:solidFill>
                <a:latin typeface="Arial"/>
                <a:cs typeface="Arial"/>
              </a:rPr>
              <a:t>Ми почали працювати в напрямку більш сталого ведення лісового господарства в 2010 році, в основному зосередившись на нашому впливі на папір.</a:t>
            </a:r>
            <a:r>
              <a:rPr lang="uk" sz="1000" b="0" i="0" u="none" spc="-10" baseline="0" dirty="0">
                <a:solidFill>
                  <a:srgbClr val="2D2525"/>
                </a:solidFill>
                <a:latin typeface="Arial"/>
                <a:cs typeface="Arial"/>
              </a:rPr>
              <a:t> </a:t>
            </a:r>
            <a:r>
              <a:rPr lang="uk" sz="1000" b="0" i="0" u="none" spc="-30" baseline="0" dirty="0">
                <a:solidFill>
                  <a:srgbClr val="2D2525"/>
                </a:solidFill>
                <a:latin typeface="Arial"/>
                <a:cs typeface="Arial"/>
              </a:rPr>
              <a:t>Папір використовується в упаковці нашої продукції, а також в деяких етикетках, листівках та каталогах.</a:t>
            </a:r>
            <a:r>
              <a:rPr lang="uk" sz="1000" b="0" i="0" u="none" spc="-40" baseline="0" dirty="0">
                <a:solidFill>
                  <a:srgbClr val="2D2525"/>
                </a:solidFill>
                <a:latin typeface="Arial"/>
                <a:cs typeface="Arial"/>
              </a:rPr>
              <a:t> </a:t>
            </a:r>
            <a:r>
              <a:rPr lang="uk" sz="1000" b="0" i="0" u="none" baseline="0" dirty="0">
                <a:solidFill>
                  <a:srgbClr val="2D2525"/>
                </a:solidFill>
                <a:latin typeface="Arial"/>
                <a:cs typeface="Arial"/>
              </a:rPr>
              <a:t>У нас також є деякі продукти та пакування на основі деревини. </a:t>
            </a:r>
            <a:r>
              <a:rPr lang="uk" sz="1000" b="0" i="0" u="none" spc="-50" baseline="0" dirty="0">
                <a:solidFill>
                  <a:srgbClr val="2D2525"/>
                </a:solidFill>
                <a:latin typeface="Arial"/>
                <a:cs typeface="Arial"/>
              </a:rPr>
              <a:t>У 2021 році ми запустили наш електронний каталог, який тепер доступний на всіх ринках компанії «Оріфлейм».</a:t>
            </a:r>
            <a:r>
              <a:rPr lang="uk" sz="1000" b="0" i="0" u="none" spc="-10" baseline="0" dirty="0">
                <a:solidFill>
                  <a:srgbClr val="2D2525"/>
                </a:solidFill>
                <a:latin typeface="Arial"/>
                <a:cs typeface="Arial"/>
              </a:rPr>
              <a:t> Окрім цифрової версії, ми також випускаємо паперові каталоги. </a:t>
            </a:r>
            <a:r>
              <a:rPr lang="uk" sz="1000" b="0" i="0" u="none" spc="-25" baseline="0" dirty="0">
                <a:solidFill>
                  <a:srgbClr val="2D2525"/>
                </a:solidFill>
                <a:latin typeface="Arial"/>
                <a:cs typeface="Arial"/>
              </a:rPr>
              <a:t> У 2023 році ми запустили новий формат каталогів А5 в Європі та СНД.</a:t>
            </a:r>
            <a:r>
              <a:rPr lang="uk" sz="1000" b="0" i="0" u="none" spc="-45" baseline="0" dirty="0">
                <a:solidFill>
                  <a:srgbClr val="2D2525"/>
                </a:solidFill>
                <a:latin typeface="Arial"/>
                <a:cs typeface="Arial"/>
              </a:rPr>
              <a:t> Новий формат дозволив зменшити використання паперу, а отже, і кількість відходів у нашому ланцюжку створення вартості.</a:t>
            </a:r>
            <a:r>
              <a:rPr lang="uk" sz="1000" b="0" i="0" u="none" spc="-55" baseline="0" dirty="0">
                <a:solidFill>
                  <a:srgbClr val="2D2525"/>
                </a:solidFill>
                <a:latin typeface="Arial"/>
                <a:cs typeface="Arial"/>
              </a:rPr>
              <a:t> Завдяки новому формату каталогів та ініціативі eCatalogue наше споживання паперу для каталогів зменшилося за останні роки, і ми очікуємо, що використання паперу зменшиться ще більше в найближчі роки.</a:t>
            </a:r>
            <a:endParaRPr sz="1000" dirty="0">
              <a:latin typeface="Arial"/>
              <a:cs typeface="Arial"/>
            </a:endParaRPr>
          </a:p>
          <a:p>
            <a:pPr marL="12700" marR="19685" rtl="0">
              <a:lnSpc>
                <a:spcPct val="100000"/>
              </a:lnSpc>
              <a:spcBef>
                <a:spcPts val="850"/>
              </a:spcBef>
            </a:pPr>
            <a:r>
              <a:rPr lang="uk" sz="1000" b="0" i="0" u="none" spc="-50" baseline="0" dirty="0">
                <a:solidFill>
                  <a:srgbClr val="2D2525"/>
                </a:solidFill>
                <a:latin typeface="Arial"/>
                <a:cs typeface="Arial"/>
              </a:rPr>
              <a:t>Що стосується паперу та деревини, ми покладаємося на міжнародно визнані системи сертифікації: Лісову опікунську раду (FSC®) та Програму схвалення лісової сертифікації (PEFC).</a:t>
            </a:r>
            <a:r>
              <a:rPr lang="uk" sz="1000" b="0" i="0" u="none" spc="30" baseline="0" dirty="0">
                <a:solidFill>
                  <a:srgbClr val="2D2525"/>
                </a:solidFill>
                <a:latin typeface="Arial"/>
                <a:cs typeface="Arial"/>
              </a:rPr>
              <a:t> </a:t>
            </a:r>
            <a:endParaRPr sz="1000" dirty="0">
              <a:latin typeface="Arial"/>
              <a:cs typeface="Arial"/>
            </a:endParaRPr>
          </a:p>
        </p:txBody>
      </p:sp>
      <p:sp>
        <p:nvSpPr>
          <p:cNvPr id="7" name="object 7"/>
          <p:cNvSpPr/>
          <p:nvPr/>
        </p:nvSpPr>
        <p:spPr>
          <a:xfrm>
            <a:off x="0" y="453199"/>
            <a:ext cx="10692130" cy="0"/>
          </a:xfrm>
          <a:custGeom>
            <a:avLst/>
            <a:gdLst/>
            <a:ahLst/>
            <a:cxnLst/>
            <a:rect l="l" t="t" r="r" b="b"/>
            <a:pathLst>
              <a:path w="10692130">
                <a:moveTo>
                  <a:pt x="10692003" y="0"/>
                </a:moveTo>
                <a:lnTo>
                  <a:pt x="0" y="0"/>
                </a:lnTo>
              </a:path>
            </a:pathLst>
          </a:custGeom>
          <a:ln w="3175">
            <a:solidFill>
              <a:srgbClr val="000000"/>
            </a:solidFill>
          </a:ln>
        </p:spPr>
        <p:txBody>
          <a:bodyPr wrap="square" lIns="0" tIns="0" rIns="0" bIns="0" rtlCol="0"/>
          <a:lstStyle/>
          <a:p>
            <a:endParaRPr/>
          </a:p>
        </p:txBody>
      </p:sp>
      <p:sp>
        <p:nvSpPr>
          <p:cNvPr id="23" name="object 23"/>
          <p:cNvSpPr txBox="1">
            <a:spLocks noGrp="1"/>
          </p:cNvSpPr>
          <p:nvPr>
            <p:ph type="sldNum" sz="quarter" idx="7"/>
          </p:nvPr>
        </p:nvSpPr>
        <p:spPr>
          <a:prstGeom prst="rect">
            <a:avLst/>
          </a:prstGeom>
        </p:spPr>
        <p:txBody>
          <a:bodyPr vert="horz" wrap="square" lIns="0" tIns="19685" rIns="0" bIns="0" rtlCol="0">
            <a:spAutoFit/>
          </a:bodyPr>
          <a:lstStyle/>
          <a:p>
            <a:pPr marL="38100" algn="l" rtl="0">
              <a:lnSpc>
                <a:spcPct val="100000"/>
              </a:lnSpc>
              <a:spcBef>
                <a:spcPts val="155"/>
              </a:spcBef>
            </a:pPr>
            <a:r>
              <a:rPr lang="uk" b="0" i="0" u="none" spc="-25" baseline="0"/>
              <a:t>40</a:t>
            </a:r>
          </a:p>
        </p:txBody>
      </p:sp>
      <p:sp>
        <p:nvSpPr>
          <p:cNvPr id="10" name="object 69"/>
          <p:cNvSpPr txBox="1">
            <a:spLocks noGrp="1"/>
          </p:cNvSpPr>
          <p:nvPr>
            <p:ph type="ftr" sz="quarter" idx="5"/>
          </p:nvPr>
        </p:nvSpPr>
        <p:spPr>
          <a:xfrm>
            <a:off x="419246" y="7204929"/>
            <a:ext cx="4836761" cy="160300"/>
          </a:xfrm>
          <a:prstGeom prst="rect">
            <a:avLst/>
          </a:prstGeom>
        </p:spPr>
        <p:txBody>
          <a:bodyPr vert="horz" wrap="square" lIns="0" tIns="21590" rIns="0" bIns="0" rtlCol="0">
            <a:spAutoFit/>
          </a:bodyPr>
          <a:lstStyle/>
          <a:p>
            <a:pPr marL="12700" algn="l" rtl="0">
              <a:lnSpc>
                <a:spcPct val="100000"/>
              </a:lnSpc>
              <a:spcBef>
                <a:spcPts val="170"/>
              </a:spcBef>
            </a:pPr>
            <a:r>
              <a:rPr lang="uk" b="0" i="0" u="none" spc="-5" baseline="0" dirty="0"/>
              <a:t>Звіт про сталий розвиток за 2024 рік </a:t>
            </a:r>
            <a:r>
              <a:rPr lang="uk" b="0" i="0" u="none" spc="175" baseline="0" dirty="0">
                <a:latin typeface="Arial"/>
                <a:cs typeface="Arial"/>
              </a:rPr>
              <a:t>|</a:t>
            </a:r>
            <a:r>
              <a:rPr lang="uk" b="0" i="0" u="none" spc="45" baseline="0" dirty="0">
                <a:latin typeface="Arial"/>
                <a:cs typeface="Arial"/>
              </a:rPr>
              <a:t> </a:t>
            </a:r>
            <a:r>
              <a:rPr lang="en-US" dirty="0" err="1">
                <a:latin typeface="Arial"/>
                <a:cs typeface="Arial"/>
              </a:rPr>
              <a:t>Oriflame</a:t>
            </a:r>
            <a:r>
              <a:rPr lang="en-US" spc="45" dirty="0">
                <a:latin typeface="Arial"/>
                <a:cs typeface="Arial"/>
              </a:rPr>
              <a:t> </a:t>
            </a:r>
            <a:r>
              <a:rPr lang="en-US" spc="-10" dirty="0">
                <a:latin typeface="Arial"/>
                <a:cs typeface="Arial"/>
              </a:rPr>
              <a:t>Cosmetics</a:t>
            </a:r>
            <a:endParaRPr lang="uk" b="0" i="0" u="none" spc="-10" baseline="0" dirty="0">
              <a:latin typeface="Arial"/>
              <a:cs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833767"/>
            <a:ext cx="10692130" cy="6726555"/>
            <a:chOff x="0" y="833767"/>
            <a:chExt cx="10692130" cy="6726555"/>
          </a:xfrm>
        </p:grpSpPr>
        <p:pic>
          <p:nvPicPr>
            <p:cNvPr id="3" name="object 3"/>
            <p:cNvPicPr/>
            <p:nvPr/>
          </p:nvPicPr>
          <p:blipFill>
            <a:blip r:embed="rId2" cstate="print"/>
            <a:stretch>
              <a:fillRect/>
            </a:stretch>
          </p:blipFill>
          <p:spPr>
            <a:xfrm>
              <a:off x="0" y="839497"/>
              <a:ext cx="3539998" cy="6720507"/>
            </a:xfrm>
            <a:prstGeom prst="rect">
              <a:avLst/>
            </a:prstGeom>
          </p:spPr>
        </p:pic>
        <p:sp>
          <p:nvSpPr>
            <p:cNvPr id="4" name="object 4"/>
            <p:cNvSpPr/>
            <p:nvPr/>
          </p:nvSpPr>
          <p:spPr>
            <a:xfrm>
              <a:off x="0" y="835355"/>
              <a:ext cx="10692130" cy="0"/>
            </a:xfrm>
            <a:custGeom>
              <a:avLst/>
              <a:gdLst/>
              <a:ahLst/>
              <a:cxnLst/>
              <a:rect l="l" t="t" r="r" b="b"/>
              <a:pathLst>
                <a:path w="10692130">
                  <a:moveTo>
                    <a:pt x="0" y="0"/>
                  </a:moveTo>
                  <a:lnTo>
                    <a:pt x="10692003" y="0"/>
                  </a:lnTo>
                </a:path>
              </a:pathLst>
            </a:custGeom>
            <a:ln w="3175">
              <a:solidFill>
                <a:srgbClr val="000000"/>
              </a:solidFill>
            </a:ln>
          </p:spPr>
          <p:txBody>
            <a:bodyPr wrap="square" lIns="0" tIns="0" rIns="0" bIns="0" rtlCol="0"/>
            <a:lstStyle/>
            <a:p>
              <a:endParaRPr/>
            </a:p>
          </p:txBody>
        </p:sp>
      </p:grpSp>
      <p:sp>
        <p:nvSpPr>
          <p:cNvPr id="5" name="object 5"/>
          <p:cNvSpPr txBox="1"/>
          <p:nvPr/>
        </p:nvSpPr>
        <p:spPr>
          <a:xfrm>
            <a:off x="3753402" y="895795"/>
            <a:ext cx="3312801" cy="6355586"/>
          </a:xfrm>
          <a:prstGeom prst="rect">
            <a:avLst/>
          </a:prstGeom>
        </p:spPr>
        <p:txBody>
          <a:bodyPr vert="horz" wrap="square" lIns="0" tIns="12700" rIns="0" bIns="0" rtlCol="0">
            <a:spAutoFit/>
          </a:bodyPr>
          <a:lstStyle/>
          <a:p>
            <a:pPr marL="12700" marR="39370" rtl="0">
              <a:lnSpc>
                <a:spcPct val="100000"/>
              </a:lnSpc>
              <a:spcBef>
                <a:spcPts val="100"/>
              </a:spcBef>
            </a:pPr>
            <a:r>
              <a:rPr lang="uk" sz="1000" b="0" i="0" u="none" spc="30" baseline="0" dirty="0">
                <a:solidFill>
                  <a:srgbClr val="2D2525"/>
                </a:solidFill>
                <a:latin typeface="Arial"/>
                <a:cs typeface="Arial"/>
              </a:rPr>
              <a:t>Сертифікат FSC</a:t>
            </a:r>
            <a:r>
              <a:rPr lang="uk" sz="1000" b="0" i="0" u="none" spc="30" baseline="30000" dirty="0">
                <a:solidFill>
                  <a:srgbClr val="2D2525"/>
                </a:solidFill>
                <a:latin typeface="Arial"/>
                <a:cs typeface="Arial"/>
              </a:rPr>
              <a:t>®</a:t>
            </a:r>
            <a:r>
              <a:rPr lang="uk" sz="1000" b="0" i="0" u="none" spc="30" baseline="0" dirty="0">
                <a:solidFill>
                  <a:srgbClr val="2D2525"/>
                </a:solidFill>
                <a:latin typeface="Arial"/>
                <a:cs typeface="Arial"/>
              </a:rPr>
              <a:t> гарантує, що </a:t>
            </a:r>
            <a:r>
              <a:rPr lang="uk" sz="1000" b="0" i="0" u="none" spc="5" baseline="0" dirty="0">
                <a:solidFill>
                  <a:srgbClr val="2D2525"/>
                </a:solidFill>
                <a:latin typeface="Arial"/>
                <a:cs typeface="Arial"/>
              </a:rPr>
              <a:t>папір або деревина виготовлені з відповідально поставленого деревного волокна з сертифікованих FSC</a:t>
            </a:r>
            <a:r>
              <a:rPr lang="uk" sz="1000" b="0" i="0" u="none" spc="5" baseline="30000" dirty="0">
                <a:solidFill>
                  <a:srgbClr val="2D2525"/>
                </a:solidFill>
                <a:latin typeface="Arial"/>
                <a:cs typeface="Arial"/>
              </a:rPr>
              <a:t>®</a:t>
            </a:r>
            <a:r>
              <a:rPr lang="uk" sz="1000" b="0" i="0" u="none" spc="5" baseline="0" dirty="0">
                <a:solidFill>
                  <a:srgbClr val="2D2525"/>
                </a:solidFill>
                <a:latin typeface="Arial"/>
                <a:cs typeface="Arial"/>
              </a:rPr>
              <a:t> лісів або з використанням вторинної сировини.</a:t>
            </a:r>
            <a:endParaRPr sz="1000" dirty="0">
              <a:latin typeface="Arial"/>
              <a:cs typeface="Arial"/>
            </a:endParaRPr>
          </a:p>
          <a:p>
            <a:pPr marL="12700" marR="27940" rtl="0">
              <a:lnSpc>
                <a:spcPct val="100000"/>
              </a:lnSpc>
            </a:pPr>
            <a:r>
              <a:rPr lang="uk" sz="1000" b="0" i="0" u="none" spc="-25" baseline="0" dirty="0">
                <a:solidFill>
                  <a:srgbClr val="2D2525"/>
                </a:solidFill>
                <a:latin typeface="Arial"/>
                <a:cs typeface="Arial"/>
              </a:rPr>
              <a:t>Дослідження показали, що ліси, сертифіковані FSC</a:t>
            </a:r>
            <a:r>
              <a:rPr lang="uk" sz="1000" b="0" i="0" u="none" spc="-25" baseline="30000" dirty="0">
                <a:solidFill>
                  <a:srgbClr val="2D2525"/>
                </a:solidFill>
                <a:latin typeface="Arial"/>
                <a:cs typeface="Arial"/>
              </a:rPr>
              <a:t>®</a:t>
            </a:r>
            <a:r>
              <a:rPr lang="uk" sz="1000" b="0" i="0" u="none" spc="-25" baseline="0" dirty="0">
                <a:solidFill>
                  <a:srgbClr val="2D2525"/>
                </a:solidFill>
                <a:latin typeface="Arial"/>
                <a:cs typeface="Arial"/>
              </a:rPr>
              <a:t>, сприяють збільшенню біорізноманіття, оскільки мають більше багатство видів, ніж несертифіковані ліси.</a:t>
            </a:r>
            <a:r>
              <a:rPr lang="uk" sz="1000" b="0" i="0" u="none" spc="-15" baseline="0" dirty="0">
                <a:solidFill>
                  <a:srgbClr val="2D2525"/>
                </a:solidFill>
                <a:latin typeface="Arial"/>
                <a:cs typeface="Arial"/>
              </a:rPr>
              <a:t> </a:t>
            </a:r>
            <a:r>
              <a:rPr lang="uk" sz="1000" b="0" i="0" u="none" spc="-40" baseline="0" dirty="0">
                <a:solidFill>
                  <a:srgbClr val="2D2525"/>
                </a:solidFill>
                <a:latin typeface="Arial"/>
                <a:cs typeface="Arial"/>
              </a:rPr>
              <a:t>У 2024 році специфікація всієї паперової упаковки, аксесуарів з продукцією на основі деревини, каталогів і коробок для замовлень клієнтів замовлялись з джерел зі сталим управлінням або переробленими матеріалами.</a:t>
            </a:r>
            <a:endParaRPr sz="1000" spc="-25" dirty="0">
              <a:solidFill>
                <a:srgbClr val="2D2525"/>
              </a:solidFill>
              <a:latin typeface="Arial"/>
              <a:cs typeface="Arial"/>
            </a:endParaRPr>
          </a:p>
          <a:p>
            <a:pPr marL="12700" marR="5080" rtl="0">
              <a:lnSpc>
                <a:spcPct val="100000"/>
              </a:lnSpc>
              <a:spcBef>
                <a:spcPts val="850"/>
              </a:spcBef>
            </a:pPr>
            <a:r>
              <a:rPr lang="uk" sz="1000" spc="-25" dirty="0">
                <a:solidFill>
                  <a:srgbClr val="2D2525"/>
                </a:solidFill>
                <a:latin typeface="Arial"/>
                <a:cs typeface="Arial"/>
              </a:rPr>
              <a:t>Уся паперова упаковка та аксесуари з продукцією на основі деревини мали бути сертифіковані як FSC®. Щодо паперу для каталогів запитувалася специфікація PEFC або FSC®.</a:t>
            </a:r>
            <a:endParaRPr sz="1000" spc="-25" dirty="0">
              <a:solidFill>
                <a:srgbClr val="2D2525"/>
              </a:solidFill>
              <a:latin typeface="Arial"/>
              <a:cs typeface="Arial"/>
            </a:endParaRPr>
          </a:p>
          <a:p>
            <a:pPr marL="12700" marR="70485" rtl="0">
              <a:lnSpc>
                <a:spcPct val="100000"/>
              </a:lnSpc>
              <a:spcBef>
                <a:spcPts val="850"/>
              </a:spcBef>
            </a:pPr>
            <a:r>
              <a:rPr lang="uk" sz="1000" spc="-25" dirty="0">
                <a:solidFill>
                  <a:srgbClr val="2D2525"/>
                </a:solidFill>
                <a:latin typeface="Arial"/>
                <a:cs typeface="Arial"/>
              </a:rPr>
              <a:t>Раніше ми збирали інформацію з нашого ланцюга постачання через опитування постачальників для перевірки сертифікованих джерел. У 2023 році ми оновили наш підхід до галузевих стандартів і тепер перевіряємо відповідність FSC®/PEFC на вибіркових рахунках-фактурах. З новою методологією ми втратили прозорість ланцюга постачання до країни лісозаготівлі, тому будемо шукати новий підхід і процес, щоб продовжувати збільшувати наші зусилля з простежуваності.</a:t>
            </a:r>
            <a:endParaRPr sz="1000" spc="-25" dirty="0">
              <a:solidFill>
                <a:srgbClr val="2D2525"/>
              </a:solidFill>
              <a:latin typeface="Arial"/>
              <a:cs typeface="Arial"/>
            </a:endParaRPr>
          </a:p>
          <a:p>
            <a:pPr marL="12700" rtl="0">
              <a:lnSpc>
                <a:spcPct val="100000"/>
              </a:lnSpc>
              <a:spcBef>
                <a:spcPts val="910"/>
              </a:spcBef>
            </a:pPr>
            <a:r>
              <a:rPr lang="uk" sz="1300" b="0" i="0" u="none" baseline="0" dirty="0">
                <a:solidFill>
                  <a:srgbClr val="2D2525"/>
                </a:solidFill>
                <a:latin typeface="Arial Black"/>
                <a:cs typeface="Arial Black"/>
              </a:rPr>
              <a:t>Пальмова олія</a:t>
            </a:r>
            <a:endParaRPr sz="1300" dirty="0">
              <a:latin typeface="Arial Black"/>
              <a:cs typeface="Arial Black"/>
            </a:endParaRPr>
          </a:p>
          <a:p>
            <a:pPr marL="12700" marR="215265" rtl="0">
              <a:lnSpc>
                <a:spcPct val="100000"/>
              </a:lnSpc>
              <a:spcBef>
                <a:spcPts val="790"/>
              </a:spcBef>
            </a:pPr>
            <a:r>
              <a:rPr lang="uk" sz="1000" spc="-25" dirty="0">
                <a:solidFill>
                  <a:srgbClr val="2D2525"/>
                </a:solidFill>
                <a:latin typeface="Arial"/>
                <a:cs typeface="Arial"/>
              </a:rPr>
              <a:t>Пальмова олія, пальмоядрова олія та похідні – це лісова сировина, яку ми закуповуємо для рецептур власного виробництва та субпідрядних продуктів. </a:t>
            </a:r>
            <a:endParaRPr sz="1000" spc="-25" dirty="0">
              <a:solidFill>
                <a:srgbClr val="2D2525"/>
              </a:solidFill>
              <a:latin typeface="Arial"/>
              <a:cs typeface="Arial"/>
            </a:endParaRPr>
          </a:p>
          <a:p>
            <a:pPr marL="12700" marR="24765" rtl="0">
              <a:lnSpc>
                <a:spcPct val="100000"/>
              </a:lnSpc>
            </a:pPr>
            <a:r>
              <a:rPr lang="uk" sz="1000" spc="-25" dirty="0">
                <a:solidFill>
                  <a:srgbClr val="2D2525"/>
                </a:solidFill>
                <a:latin typeface="Arial"/>
                <a:cs typeface="Arial"/>
              </a:rPr>
              <a:t> Ми є членом Круглого столу з питань сталого виробництва пальмової олії (RSPO™) з 2010 року. У 2010 році ми почали використання пальмової олії за допомогою RSPOTM </a:t>
            </a:r>
            <a:r>
              <a:rPr lang="uk" sz="1000" b="0" i="0" u="none" spc="-25" baseline="0" dirty="0">
                <a:solidFill>
                  <a:srgbClr val="2D2525"/>
                </a:solidFill>
                <a:latin typeface="Arial"/>
                <a:cs typeface="Arial"/>
              </a:rPr>
              <a:t>Credits, а в 2014 році ми почали закуповувати пальмову олію, сертифіковану за стандартом Mass Balance. Відтоді ми продовжуємо збільшувати обсяги закупівель пальмової олії, сертифікованої Mass Balance, з метою досягти 95%, а решту покриваємо за допомогою RSPO</a:t>
            </a:r>
            <a:r>
              <a:rPr lang="uk" sz="1000" b="0" i="0" u="none" spc="-25" baseline="30000" dirty="0">
                <a:solidFill>
                  <a:srgbClr val="2D2525"/>
                </a:solidFill>
                <a:latin typeface="Arial"/>
                <a:cs typeface="Arial"/>
              </a:rPr>
              <a:t>TM</a:t>
            </a:r>
            <a:r>
              <a:rPr lang="uk" sz="1000" b="0" i="0" u="none" spc="-25" baseline="0" dirty="0">
                <a:solidFill>
                  <a:srgbClr val="2D2525"/>
                </a:solidFill>
                <a:latin typeface="Arial"/>
                <a:cs typeface="Arial"/>
              </a:rPr>
              <a:t> Credits.</a:t>
            </a:r>
            <a:endParaRPr sz="1000" dirty="0">
              <a:latin typeface="Arial"/>
              <a:cs typeface="Arial"/>
            </a:endParaRPr>
          </a:p>
        </p:txBody>
      </p:sp>
      <p:sp>
        <p:nvSpPr>
          <p:cNvPr id="6" name="object 6"/>
          <p:cNvSpPr txBox="1"/>
          <p:nvPr/>
        </p:nvSpPr>
        <p:spPr>
          <a:xfrm>
            <a:off x="7139299" y="902970"/>
            <a:ext cx="3312801" cy="3400931"/>
          </a:xfrm>
          <a:prstGeom prst="rect">
            <a:avLst/>
          </a:prstGeom>
        </p:spPr>
        <p:txBody>
          <a:bodyPr vert="horz" wrap="square" lIns="0" tIns="12700" rIns="0" bIns="0" rtlCol="0">
            <a:spAutoFit/>
          </a:bodyPr>
          <a:lstStyle/>
          <a:p>
            <a:pPr marL="12700" marR="90170" rtl="0">
              <a:lnSpc>
                <a:spcPct val="100000"/>
              </a:lnSpc>
              <a:spcBef>
                <a:spcPts val="100"/>
              </a:spcBef>
            </a:pPr>
            <a:r>
              <a:rPr lang="uk" sz="1000" b="0" i="0" u="none" spc="-10" baseline="0" dirty="0">
                <a:solidFill>
                  <a:srgbClr val="2D2525"/>
                </a:solidFill>
                <a:latin typeface="Arial"/>
                <a:cs typeface="Arial"/>
              </a:rPr>
              <a:t>У поточному періоді ми звітуємо про пальмову та пальмоядрову олію, що закуповуються для власного виробництва, включаючи похідні, а також для певних субпідрядних постачальників.</a:t>
            </a:r>
            <a:r>
              <a:rPr lang="uk" sz="1000" b="0" i="0" u="none" spc="-30" baseline="0" dirty="0">
                <a:solidFill>
                  <a:srgbClr val="2D2525"/>
                </a:solidFill>
                <a:latin typeface="Arial"/>
                <a:cs typeface="Arial"/>
              </a:rPr>
              <a:t> У нас є прогалина в закупівлях пальмової олії для виробництва деяких ароматичних олій та субпідрядних постачальників готової продукції, але ми прагнемо ліквідувати цю прогалину в найближчі роки.</a:t>
            </a:r>
            <a:endParaRPr sz="1000" dirty="0">
              <a:latin typeface="Arial"/>
              <a:cs typeface="Arial"/>
            </a:endParaRPr>
          </a:p>
          <a:p>
            <a:pPr marL="12700" rtl="0">
              <a:lnSpc>
                <a:spcPct val="100000"/>
              </a:lnSpc>
              <a:spcBef>
                <a:spcPts val="910"/>
              </a:spcBef>
            </a:pPr>
            <a:r>
              <a:rPr lang="uk" sz="1300" b="0" i="0" u="none" baseline="0" dirty="0">
                <a:solidFill>
                  <a:srgbClr val="2D2525"/>
                </a:solidFill>
                <a:latin typeface="Arial Black"/>
                <a:cs typeface="Arial Black"/>
              </a:rPr>
              <a:t>Інші товари, пов'язані з лісовими ризиками</a:t>
            </a:r>
            <a:endParaRPr sz="1300" dirty="0">
              <a:latin typeface="Arial Black"/>
              <a:cs typeface="Arial Black"/>
            </a:endParaRPr>
          </a:p>
          <a:p>
            <a:pPr marL="12700" marR="29845" rtl="0">
              <a:lnSpc>
                <a:spcPct val="100000"/>
              </a:lnSpc>
              <a:spcBef>
                <a:spcPts val="790"/>
              </a:spcBef>
            </a:pPr>
            <a:r>
              <a:rPr lang="uk" sz="1000" b="0" i="0" u="none" spc="-20" baseline="0" dirty="0">
                <a:solidFill>
                  <a:srgbClr val="2D2525"/>
                </a:solidFill>
                <a:latin typeface="Arial"/>
                <a:cs typeface="Arial"/>
              </a:rPr>
              <a:t>У рамках нашого зобов'язання щодо лісів ми визначили інші товари, пов'язані з ризиком для лісів, які використовуються у значно менших обсягах порівняно з папером і пальмою. </a:t>
            </a:r>
            <a:r>
              <a:rPr lang="uk" sz="1000" b="0" i="0" u="none" spc="20" baseline="0" dirty="0">
                <a:solidFill>
                  <a:srgbClr val="2D2525"/>
                </a:solidFill>
                <a:latin typeface="Arial"/>
                <a:cs typeface="Arial"/>
              </a:rPr>
              <a:t>Це недеревна лісова продукція, яка складається з товарів біологічного походження, відмінних від деревини, і яка походить з лісів, іншої лісистої місцевості, дерев за межами лісів, а також суміжних землекористувань.</a:t>
            </a:r>
            <a:r>
              <a:rPr lang="uk" sz="1000" b="0" i="0" u="none" spc="-15" baseline="0" dirty="0">
                <a:solidFill>
                  <a:srgbClr val="2D2525"/>
                </a:solidFill>
                <a:latin typeface="Arial"/>
                <a:cs typeface="Arial"/>
              </a:rPr>
              <a:t> Ми прагнемо скласти карту ланцюгів постачання цих товарів, щоб їх можна було відстежити на рівні країни.</a:t>
            </a:r>
            <a:endParaRPr sz="1000" dirty="0">
              <a:latin typeface="Arial"/>
              <a:cs typeface="Arial"/>
            </a:endParaRPr>
          </a:p>
        </p:txBody>
      </p:sp>
      <p:sp>
        <p:nvSpPr>
          <p:cNvPr id="7" name="object 7"/>
          <p:cNvSpPr txBox="1"/>
          <p:nvPr/>
        </p:nvSpPr>
        <p:spPr>
          <a:xfrm>
            <a:off x="7158083" y="4371515"/>
            <a:ext cx="3312801" cy="2982868"/>
          </a:xfrm>
          <a:prstGeom prst="rect">
            <a:avLst/>
          </a:prstGeom>
        </p:spPr>
        <p:txBody>
          <a:bodyPr vert="horz" wrap="square" lIns="0" tIns="144780" rIns="0" bIns="0" rtlCol="0">
            <a:spAutoFit/>
          </a:bodyPr>
          <a:lstStyle/>
          <a:p>
            <a:pPr marL="12700" rtl="0">
              <a:lnSpc>
                <a:spcPct val="100000"/>
              </a:lnSpc>
              <a:spcBef>
                <a:spcPts val="1140"/>
              </a:spcBef>
            </a:pPr>
            <a:r>
              <a:rPr lang="uk" sz="1800" b="0" i="0" u="none" baseline="0" dirty="0">
                <a:solidFill>
                  <a:srgbClr val="2D2525"/>
                </a:solidFill>
                <a:latin typeface="Arial Black"/>
                <a:cs typeface="Arial Black"/>
              </a:rPr>
              <a:t>Прогрес у цифрах</a:t>
            </a:r>
            <a:endParaRPr sz="1800" dirty="0">
              <a:latin typeface="Arial Black"/>
              <a:cs typeface="Arial Black"/>
            </a:endParaRPr>
          </a:p>
          <a:p>
            <a:pPr marL="12700" rtl="0">
              <a:lnSpc>
                <a:spcPct val="100000"/>
              </a:lnSpc>
              <a:spcBef>
                <a:spcPts val="750"/>
              </a:spcBef>
            </a:pPr>
            <a:r>
              <a:rPr lang="uk" sz="1300" b="0" i="0" u="none" baseline="0" dirty="0">
                <a:solidFill>
                  <a:srgbClr val="2D2525"/>
                </a:solidFill>
                <a:latin typeface="Arial Black"/>
                <a:cs typeface="Arial Black"/>
              </a:rPr>
              <a:t>Папір та деревина</a:t>
            </a:r>
            <a:endParaRPr sz="1300" dirty="0">
              <a:latin typeface="Arial Black"/>
              <a:cs typeface="Arial Black"/>
            </a:endParaRPr>
          </a:p>
          <a:p>
            <a:pPr marL="12700" marR="5080" rtl="0">
              <a:lnSpc>
                <a:spcPct val="100000"/>
              </a:lnSpc>
              <a:spcBef>
                <a:spcPts val="790"/>
              </a:spcBef>
            </a:pPr>
            <a:r>
              <a:rPr lang="uk" sz="1000" spc="-20" dirty="0">
                <a:solidFill>
                  <a:srgbClr val="2D2525"/>
                </a:solidFill>
                <a:latin typeface="Arial"/>
                <a:cs typeface="Arial"/>
              </a:rPr>
              <a:t>Щодо паперової продукції, ми прагнемо закуповувати 95% обсягів у постачальників, які використовують екологічно чисті або перероблені джерела сировини. Щоб перевірити це, ми вимагаємо від кожного постачальника зразок рахунку-фактури з дійсним кодом PEFC або FSC®. Для нашої паперової упаковки 86% від загального обсягу (4 з 11 постачальників) вказали у своїх рахунках-фактурах продукцію, сертифіковану FSC®, з дійсним кодом ліцензії FSC®. Щодо паперу для каталогів, 96% загального обсягу (5 з 9 постачальників) вказали у своїх рахунках-фактурах продукцію, сертифіковану PEFC, з дійсним кодом ліцензії PEFC. Постачальники, які не мають дійсного сертифікаційного коду, становлять менше ніж 6%</a:t>
            </a:r>
            <a:endParaRPr sz="1000" spc="-20" dirty="0">
              <a:solidFill>
                <a:srgbClr val="2D2525"/>
              </a:solidFill>
              <a:latin typeface="Arial"/>
              <a:cs typeface="Arial"/>
            </a:endParaRPr>
          </a:p>
        </p:txBody>
      </p:sp>
      <p:sp>
        <p:nvSpPr>
          <p:cNvPr id="8" name="object 8"/>
          <p:cNvSpPr/>
          <p:nvPr/>
        </p:nvSpPr>
        <p:spPr>
          <a:xfrm>
            <a:off x="0" y="453199"/>
            <a:ext cx="10692130" cy="0"/>
          </a:xfrm>
          <a:custGeom>
            <a:avLst/>
            <a:gdLst/>
            <a:ahLst/>
            <a:cxnLst/>
            <a:rect l="l" t="t" r="r" b="b"/>
            <a:pathLst>
              <a:path w="10692130">
                <a:moveTo>
                  <a:pt x="10692003" y="0"/>
                </a:moveTo>
                <a:lnTo>
                  <a:pt x="0" y="0"/>
                </a:lnTo>
              </a:path>
            </a:pathLst>
          </a:custGeom>
          <a:ln w="3175">
            <a:solidFill>
              <a:srgbClr val="000000"/>
            </a:solidFill>
          </a:ln>
        </p:spPr>
        <p:txBody>
          <a:bodyPr wrap="square" lIns="0" tIns="0" rIns="0" bIns="0" rtlCol="0"/>
          <a:lstStyle/>
          <a:p>
            <a:endParaRPr/>
          </a:p>
        </p:txBody>
      </p:sp>
      <p:sp>
        <p:nvSpPr>
          <p:cNvPr id="24" name="object 24"/>
          <p:cNvSpPr txBox="1">
            <a:spLocks noGrp="1"/>
          </p:cNvSpPr>
          <p:nvPr>
            <p:ph type="sldNum" sz="quarter" idx="7"/>
          </p:nvPr>
        </p:nvSpPr>
        <p:spPr>
          <a:prstGeom prst="rect">
            <a:avLst/>
          </a:prstGeom>
        </p:spPr>
        <p:txBody>
          <a:bodyPr vert="horz" wrap="square" lIns="0" tIns="19685" rIns="0" bIns="0" rtlCol="0">
            <a:spAutoFit/>
          </a:bodyPr>
          <a:lstStyle/>
          <a:p>
            <a:pPr marL="38100" algn="l" rtl="0">
              <a:lnSpc>
                <a:spcPct val="100000"/>
              </a:lnSpc>
              <a:spcBef>
                <a:spcPts val="155"/>
              </a:spcBef>
            </a:pPr>
            <a:r>
              <a:rPr lang="uk" b="0" i="0" u="none" spc="-25" baseline="0"/>
              <a:t>41</a:t>
            </a:r>
          </a:p>
        </p:txBody>
      </p:sp>
      <p:sp>
        <p:nvSpPr>
          <p:cNvPr id="11" name="object 69"/>
          <p:cNvSpPr txBox="1">
            <a:spLocks noGrp="1"/>
          </p:cNvSpPr>
          <p:nvPr>
            <p:ph type="ftr" sz="quarter" idx="5"/>
          </p:nvPr>
        </p:nvSpPr>
        <p:spPr>
          <a:xfrm>
            <a:off x="419246" y="7204929"/>
            <a:ext cx="4836761" cy="160300"/>
          </a:xfrm>
          <a:prstGeom prst="rect">
            <a:avLst/>
          </a:prstGeom>
        </p:spPr>
        <p:txBody>
          <a:bodyPr vert="horz" wrap="square" lIns="0" tIns="21590" rIns="0" bIns="0" rtlCol="0">
            <a:spAutoFit/>
          </a:bodyPr>
          <a:lstStyle/>
          <a:p>
            <a:pPr marL="12700" algn="l" rtl="0">
              <a:lnSpc>
                <a:spcPct val="100000"/>
              </a:lnSpc>
              <a:spcBef>
                <a:spcPts val="170"/>
              </a:spcBef>
            </a:pPr>
            <a:r>
              <a:rPr lang="uk" b="0" i="0" u="none" spc="-5" baseline="0" dirty="0"/>
              <a:t>Звіт про сталий розвиток за 2024 рік </a:t>
            </a:r>
            <a:r>
              <a:rPr lang="uk" b="0" i="0" u="none" spc="175" baseline="0" dirty="0">
                <a:latin typeface="Arial"/>
                <a:cs typeface="Arial"/>
              </a:rPr>
              <a:t>|</a:t>
            </a:r>
            <a:r>
              <a:rPr lang="uk" b="0" i="0" u="none" spc="45" baseline="0" dirty="0">
                <a:latin typeface="Arial"/>
                <a:cs typeface="Arial"/>
              </a:rPr>
              <a:t> </a:t>
            </a:r>
            <a:r>
              <a:rPr lang="en-US" dirty="0" err="1">
                <a:latin typeface="Arial"/>
                <a:cs typeface="Arial"/>
              </a:rPr>
              <a:t>Oriflame</a:t>
            </a:r>
            <a:r>
              <a:rPr lang="en-US" spc="45" dirty="0">
                <a:latin typeface="Arial"/>
                <a:cs typeface="Arial"/>
              </a:rPr>
              <a:t> </a:t>
            </a:r>
            <a:r>
              <a:rPr lang="en-US" spc="-10" dirty="0">
                <a:latin typeface="Arial"/>
                <a:cs typeface="Arial"/>
              </a:rPr>
              <a:t>Cosmetics</a:t>
            </a:r>
            <a:endParaRPr lang="uk" b="0" i="0" u="none" spc="-10" baseline="0" dirty="0">
              <a:latin typeface="Arial"/>
              <a:cs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3661091" y="952793"/>
            <a:ext cx="3472337" cy="5816977"/>
          </a:xfrm>
          <a:prstGeom prst="rect">
            <a:avLst/>
          </a:prstGeom>
        </p:spPr>
        <p:txBody>
          <a:bodyPr vert="horz" wrap="square" lIns="0" tIns="12700" rIns="0" bIns="0" rtlCol="0">
            <a:spAutoFit/>
          </a:bodyPr>
          <a:lstStyle/>
          <a:p>
            <a:pPr marL="38100" rtl="0">
              <a:lnSpc>
                <a:spcPct val="100000"/>
              </a:lnSpc>
              <a:spcBef>
                <a:spcPts val="100"/>
              </a:spcBef>
            </a:pPr>
            <a:r>
              <a:rPr lang="uk" sz="1300" b="0" i="0" u="none" baseline="0" dirty="0">
                <a:solidFill>
                  <a:srgbClr val="2D2525"/>
                </a:solidFill>
                <a:latin typeface="Arial Black"/>
                <a:cs typeface="Arial Black"/>
              </a:rPr>
              <a:t>Вплив продукції на воду</a:t>
            </a:r>
            <a:endParaRPr sz="1300" dirty="0">
              <a:latin typeface="Arial Black"/>
              <a:cs typeface="Arial Black"/>
            </a:endParaRPr>
          </a:p>
          <a:p>
            <a:pPr marL="38100" marR="30480" rtl="0">
              <a:lnSpc>
                <a:spcPct val="100000"/>
              </a:lnSpc>
              <a:spcBef>
                <a:spcPts val="790"/>
              </a:spcBef>
            </a:pPr>
            <a:r>
              <a:rPr lang="uk" sz="950" b="0" i="0" u="none" spc="-10" baseline="0" dirty="0">
                <a:solidFill>
                  <a:srgbClr val="2D2525"/>
                </a:solidFill>
                <a:latin typeface="Arial"/>
                <a:cs typeface="Arial"/>
              </a:rPr>
              <a:t>Ми знаємо, що засоби, що потребують змивання, мають значний вплив на водну систему. Тому для нас важливо, щоб наші засоби для змивання були біологічно розкладними, і наші інгредієнти ретельно підбираються з урахуванням цього. </a:t>
            </a:r>
            <a:r>
              <a:rPr lang="uk" sz="950" b="0" i="0" u="none" spc="55" baseline="0" dirty="0">
                <a:solidFill>
                  <a:srgbClr val="2D2525"/>
                </a:solidFill>
                <a:latin typeface="Arial"/>
                <a:cs typeface="Arial"/>
              </a:rPr>
              <a:t>Для перевірки біорозкладності наших засобів, що потребують змивання, ми розробили автоматизований розрахунок у нашій технічній базі даних. </a:t>
            </a:r>
            <a:r>
              <a:rPr lang="uk" sz="950" b="0" i="0" u="none" spc="10" baseline="0" dirty="0">
                <a:solidFill>
                  <a:srgbClr val="2D2525"/>
                </a:solidFill>
                <a:latin typeface="Arial"/>
                <a:cs typeface="Arial"/>
              </a:rPr>
              <a:t>Ми вимагаємо, щоб щонайменше 90% інгредієнтів на основі вуглецю були біологічно розкладними, відповідно до методу, розробленого Організацією економічного співробітництва та розвитку (ОЕСР) або аналогічного.</a:t>
            </a:r>
            <a:endParaRPr sz="950" dirty="0">
              <a:latin typeface="Arial"/>
              <a:cs typeface="Arial"/>
            </a:endParaRPr>
          </a:p>
          <a:p>
            <a:pPr marL="38100" marR="137795" rtl="0">
              <a:lnSpc>
                <a:spcPct val="100000"/>
              </a:lnSpc>
              <a:spcBef>
                <a:spcPts val="850"/>
              </a:spcBef>
            </a:pPr>
            <a:r>
              <a:rPr lang="uk" sz="950" b="0" i="0" u="none" spc="-25" baseline="0" dirty="0">
                <a:solidFill>
                  <a:srgbClr val="2D2525"/>
                </a:solidFill>
                <a:latin typeface="Arial"/>
                <a:cs typeface="Arial"/>
              </a:rPr>
              <a:t>Ми продовжуємо зосереджуватися на нашому зобов'язанні щодо біорозкладності, гарантуючи, що до 2025 року 100% нових продуктів, що потребують змивання, відповідатимуть нашим стандартам біорозкладності. </a:t>
            </a:r>
            <a:r>
              <a:rPr lang="uk" sz="950" b="0" i="0" u="none" spc="-40" baseline="0" dirty="0">
                <a:solidFill>
                  <a:srgbClr val="2D2525"/>
                </a:solidFill>
                <a:latin typeface="Arial"/>
                <a:cs typeface="Arial"/>
              </a:rPr>
              <a:t>У 2024 році 100% усіх наших продуктів, що потребують змивання, що були випущені на ринок, мали біорозкладну формулу.</a:t>
            </a:r>
            <a:r>
              <a:rPr lang="uk" sz="950" b="0" i="0" u="none" baseline="35353" dirty="0">
                <a:solidFill>
                  <a:srgbClr val="2D2525"/>
                </a:solidFill>
                <a:latin typeface="Arial"/>
                <a:cs typeface="Arial"/>
              </a:rPr>
              <a:t>1</a:t>
            </a:r>
            <a:r>
              <a:rPr lang="uk" sz="950" b="0" i="0" u="none" spc="-20" baseline="0" dirty="0">
                <a:solidFill>
                  <a:srgbClr val="2D2525"/>
                </a:solidFill>
                <a:latin typeface="Arial"/>
                <a:cs typeface="Arial"/>
              </a:rPr>
              <a:t>У рамках цих зусиль ми випустили нові продукти, що потребують змивання, зокрема Feminelle Washes, Love Nature Shower Gels та North for Men Hair &amp; Body Wash, які в максимальній мірі створені з інгредієнтів природного походження.</a:t>
            </a:r>
            <a:r>
              <a:rPr lang="uk" sz="950" b="0" i="0" u="none" spc="-10" baseline="0" dirty="0">
                <a:solidFill>
                  <a:srgbClr val="2D2525"/>
                </a:solidFill>
                <a:latin typeface="Arial"/>
                <a:cs typeface="Arial"/>
              </a:rPr>
              <a:t> </a:t>
            </a:r>
            <a:r>
              <a:rPr lang="uk" sz="950" b="0" i="0" u="none" baseline="0" dirty="0">
                <a:solidFill>
                  <a:srgbClr val="2D2525"/>
                </a:solidFill>
                <a:latin typeface="Arial"/>
                <a:cs typeface="Arial"/>
              </a:rPr>
              <a:t>Крім того, матеріал, що використовується в наших тканинних масках і серветках, є біорозкладним. </a:t>
            </a:r>
            <a:r>
              <a:rPr lang="uk" sz="950" b="0" i="0" u="none" spc="35" baseline="0" dirty="0">
                <a:solidFill>
                  <a:srgbClr val="2D2525"/>
                </a:solidFill>
                <a:latin typeface="Arial"/>
                <a:cs typeface="Arial"/>
              </a:rPr>
              <a:t>Це означає, що матеріал розкладається природним чином, якщо його правильно утилізувати, а не змивати в каналізацію.</a:t>
            </a:r>
            <a:endParaRPr sz="950" dirty="0">
              <a:latin typeface="Arial"/>
              <a:cs typeface="Arial"/>
            </a:endParaRPr>
          </a:p>
          <a:p>
            <a:pPr marL="38100" marR="118110" rtl="0">
              <a:lnSpc>
                <a:spcPct val="100000"/>
              </a:lnSpc>
              <a:spcBef>
                <a:spcPts val="850"/>
              </a:spcBef>
            </a:pPr>
            <a:r>
              <a:rPr lang="uk" sz="950" b="0" i="0" u="none" spc="10" baseline="0" dirty="0">
                <a:solidFill>
                  <a:srgbClr val="2D2525"/>
                </a:solidFill>
                <a:latin typeface="Arial"/>
                <a:cs typeface="Arial"/>
              </a:rPr>
              <a:t>Компанія «Оріфлейм» припинила використовувати тверді пластикові мікрогранули та блискітки в нових змивних засобах у січні 2015 року, а в грудні 2016 року зупинила все виробництво існуючих продуктів, що містять тверді мікрогранули.</a:t>
            </a:r>
            <a:r>
              <a:rPr lang="uk" sz="950" b="0" i="0" u="none" spc="-15" baseline="0" dirty="0">
                <a:solidFill>
                  <a:srgbClr val="2D2525"/>
                </a:solidFill>
                <a:latin typeface="Arial"/>
                <a:cs typeface="Arial"/>
              </a:rPr>
              <a:t>Відтоді ми стежимо за майбутніми законодавчими змінами щодо ширшого використання мікропластику в косметиці й активно працюємо над тим, щоб забезпечити повну відповідність нашого портфоліо задовго до дати введення в дію цих змін.</a:t>
            </a:r>
            <a:endParaRPr sz="950" dirty="0">
              <a:latin typeface="Arial"/>
              <a:cs typeface="Arial"/>
            </a:endParaRPr>
          </a:p>
          <a:p>
            <a:pPr marL="38100" marR="55880" rtl="0">
              <a:lnSpc>
                <a:spcPct val="100000"/>
              </a:lnSpc>
            </a:pPr>
            <a:endParaRPr sz="1000" dirty="0">
              <a:latin typeface="Arial"/>
              <a:cs typeface="Arial"/>
            </a:endParaRPr>
          </a:p>
        </p:txBody>
      </p:sp>
      <p:sp>
        <p:nvSpPr>
          <p:cNvPr id="3" name="object 3"/>
          <p:cNvSpPr txBox="1"/>
          <p:nvPr/>
        </p:nvSpPr>
        <p:spPr>
          <a:xfrm>
            <a:off x="7164843" y="923554"/>
            <a:ext cx="3472337" cy="6247864"/>
          </a:xfrm>
          <a:prstGeom prst="rect">
            <a:avLst/>
          </a:prstGeom>
        </p:spPr>
        <p:txBody>
          <a:bodyPr vert="horz" wrap="square" lIns="0" tIns="12700" rIns="0" bIns="0" rtlCol="0">
            <a:spAutoFit/>
          </a:bodyPr>
          <a:lstStyle/>
          <a:p>
            <a:pPr marL="12700" marR="5080" rtl="0">
              <a:lnSpc>
                <a:spcPct val="100000"/>
              </a:lnSpc>
              <a:spcBef>
                <a:spcPts val="100"/>
              </a:spcBef>
            </a:pPr>
            <a:r>
              <a:rPr lang="uk" sz="1300" b="0" i="0" u="none" baseline="0" dirty="0">
                <a:solidFill>
                  <a:srgbClr val="2D2525"/>
                </a:solidFill>
                <a:latin typeface="Arial Black"/>
                <a:cs typeface="Arial Black"/>
              </a:rPr>
              <a:t>Управління водними ресурсами на наших виробничих майданчиках</a:t>
            </a:r>
            <a:endParaRPr sz="1300" dirty="0">
              <a:latin typeface="Arial Black"/>
              <a:cs typeface="Arial Black"/>
            </a:endParaRPr>
          </a:p>
          <a:p>
            <a:pPr marL="12700" marR="212090" algn="just" rtl="0">
              <a:lnSpc>
                <a:spcPct val="100000"/>
              </a:lnSpc>
              <a:spcBef>
                <a:spcPts val="790"/>
              </a:spcBef>
            </a:pPr>
            <a:r>
              <a:rPr lang="uk" sz="1000" b="0" i="0" u="none" spc="-5" baseline="0" dirty="0">
                <a:solidFill>
                  <a:srgbClr val="2D2525"/>
                </a:solidFill>
                <a:latin typeface="Arial"/>
                <a:cs typeface="Arial"/>
              </a:rPr>
              <a:t>Виробництво косметики, як використання очищеної води у рецептурах, так і миття обладнання, є нашим найбільш водомістким процесом.</a:t>
            </a:r>
            <a:endParaRPr sz="1000" dirty="0">
              <a:latin typeface="Arial"/>
              <a:cs typeface="Arial"/>
            </a:endParaRPr>
          </a:p>
          <a:p>
            <a:pPr marL="12700" marR="55244" rtl="0">
              <a:lnSpc>
                <a:spcPct val="100000"/>
              </a:lnSpc>
              <a:spcBef>
                <a:spcPts val="850"/>
              </a:spcBef>
            </a:pPr>
            <a:r>
              <a:rPr lang="uk" sz="1000" b="0" i="0" u="none" spc="-40" baseline="0" dirty="0">
                <a:solidFill>
                  <a:srgbClr val="2D2525"/>
                </a:solidFill>
                <a:latin typeface="Arial"/>
                <a:cs typeface="Arial"/>
              </a:rPr>
              <a:t>У 2024 році вода, що використовується для виробництва нашої продукції, становила близько 21% від загального обсягу води, спожитої на нашому польському виробничому майданчику.</a:t>
            </a:r>
            <a:r>
              <a:rPr lang="uk" sz="1000" b="0" i="0" u="none" spc="-15" baseline="0" dirty="0">
                <a:solidFill>
                  <a:srgbClr val="2D2525"/>
                </a:solidFill>
                <a:latin typeface="Arial"/>
                <a:cs typeface="Arial"/>
              </a:rPr>
              <a:t> Наші продукти, що вимагають найбільшої кількості води, — це засоби для догляду за шкірою та особистої гігієни.</a:t>
            </a:r>
            <a:r>
              <a:rPr lang="uk" sz="1000" b="0" i="0" u="none" baseline="0" dirty="0">
                <a:solidFill>
                  <a:srgbClr val="2D2525"/>
                </a:solidFill>
                <a:latin typeface="Arial"/>
                <a:cs typeface="Arial"/>
              </a:rPr>
              <a:t> </a:t>
            </a:r>
            <a:r>
              <a:rPr lang="uk" sz="1000" b="0" i="0" u="none" spc="-40" baseline="0" dirty="0">
                <a:solidFill>
                  <a:srgbClr val="2D2525"/>
                </a:solidFill>
                <a:latin typeface="Arial"/>
                <a:cs typeface="Arial"/>
              </a:rPr>
              <a:t>У 2024 році ми виробляли більшість продукції цих категорій на нашому виробничому майданчику в Польщі.</a:t>
            </a:r>
            <a:r>
              <a:rPr lang="uk" sz="1000" b="0" i="0" u="none" spc="-5" baseline="0" dirty="0">
                <a:solidFill>
                  <a:srgbClr val="2D2525"/>
                </a:solidFill>
                <a:latin typeface="Arial"/>
                <a:cs typeface="Arial"/>
              </a:rPr>
              <a:t> Підприємство розташоване в зоні з низьким ризиком водного стресу.</a:t>
            </a:r>
            <a:r>
              <a:rPr lang="uk" sz="1000" b="0" i="0" u="none" spc="-15" baseline="0" dirty="0">
                <a:solidFill>
                  <a:srgbClr val="2D2525"/>
                </a:solidFill>
                <a:latin typeface="Arial"/>
                <a:cs typeface="Arial"/>
              </a:rPr>
              <a:t> Однак нашим пріоритетом є водоефективне виробництво з гарною якістю стічних вод.</a:t>
            </a:r>
            <a:endParaRPr sz="1000" dirty="0">
              <a:latin typeface="Arial"/>
              <a:cs typeface="Arial"/>
            </a:endParaRPr>
          </a:p>
          <a:p>
            <a:pPr marL="12700" marR="141605" algn="just" rtl="0">
              <a:lnSpc>
                <a:spcPct val="100000"/>
              </a:lnSpc>
              <a:spcBef>
                <a:spcPts val="850"/>
              </a:spcBef>
            </a:pPr>
            <a:r>
              <a:rPr lang="uk" sz="1000" spc="-15" dirty="0">
                <a:solidFill>
                  <a:srgbClr val="2D2525"/>
                </a:solidFill>
                <a:latin typeface="Arial"/>
                <a:cs typeface="Arial"/>
              </a:rPr>
              <a:t>Для ефективного управління водними ресурсами та досягнення нашої операційної мети щодо використання води до 2030 року ми вжили наступних заходів на наших виробничих майданчиках:</a:t>
            </a:r>
          </a:p>
          <a:p>
            <a:pPr marL="12700" marR="141605" algn="just" rtl="0">
              <a:lnSpc>
                <a:spcPct val="100000"/>
              </a:lnSpc>
            </a:pPr>
            <a:endParaRPr sz="1000" spc="-15" dirty="0">
              <a:solidFill>
                <a:srgbClr val="2D2525"/>
              </a:solidFill>
              <a:latin typeface="Arial"/>
              <a:cs typeface="Arial"/>
            </a:endParaRPr>
          </a:p>
          <a:p>
            <a:pPr marL="154940" marR="53340" indent="-142875" rtl="0">
              <a:lnSpc>
                <a:spcPct val="100000"/>
              </a:lnSpc>
              <a:buChar char="•"/>
              <a:tabLst>
                <a:tab pos="228600" algn="l"/>
              </a:tabLst>
            </a:pPr>
            <a:r>
              <a:rPr lang="uk" sz="1000" b="0" i="0" u="none" spc="-30" baseline="0" dirty="0">
                <a:solidFill>
                  <a:srgbClr val="2D2525"/>
                </a:solidFill>
                <a:latin typeface="Arial"/>
                <a:cs typeface="Arial"/>
              </a:rPr>
              <a:t>На всіх виробничих майданчиках є власні очисні споруди, які очищують воду відповідно до місцевих водних норм і контролюють фізичні та хімічні параметри якості води перед скиданням на муніципальні очисні споруди.  </a:t>
            </a:r>
          </a:p>
          <a:p>
            <a:pPr marL="154940" marR="53340" indent="-142875" rtl="0">
              <a:lnSpc>
                <a:spcPct val="100000"/>
              </a:lnSpc>
              <a:buChar char="•"/>
              <a:tabLst>
                <a:tab pos="228600" algn="l"/>
              </a:tabLst>
            </a:pPr>
            <a:r>
              <a:rPr lang="uk" sz="1000" b="0" i="0" u="none" spc="-70" baseline="0" dirty="0">
                <a:solidFill>
                  <a:srgbClr val="2D2525"/>
                </a:solidFill>
                <a:latin typeface="Arial"/>
                <a:cs typeface="Arial"/>
              </a:rPr>
              <a:t>Наш </a:t>
            </a:r>
            <a:r>
              <a:rPr lang="uk" sz="1000" spc="-30" dirty="0">
                <a:solidFill>
                  <a:srgbClr val="2D2525"/>
                </a:solidFill>
                <a:latin typeface="Arial"/>
                <a:cs typeface="Arial"/>
              </a:rPr>
              <a:t>виробничий</a:t>
            </a:r>
            <a:r>
              <a:rPr lang="uk" sz="1000" b="0" i="0" u="none" spc="-70" baseline="0" dirty="0">
                <a:solidFill>
                  <a:srgbClr val="2D2525"/>
                </a:solidFill>
                <a:latin typeface="Arial"/>
                <a:cs typeface="Arial"/>
              </a:rPr>
              <a:t> майданчик у місті Руркі, Індія, є заводом з нульовим скиданням рідини (ZLD).</a:t>
            </a:r>
            <a:r>
              <a:rPr lang="uk" sz="1000" spc="-10" dirty="0">
                <a:solidFill>
                  <a:srgbClr val="2D2525"/>
                </a:solidFill>
                <a:latin typeface="Arial"/>
                <a:cs typeface="Arial"/>
              </a:rPr>
              <a:t> </a:t>
            </a:r>
            <a:r>
              <a:rPr lang="uk" sz="1000" b="0" i="0" u="none" spc="-75" baseline="0" dirty="0">
                <a:solidFill>
                  <a:srgbClr val="2D2525"/>
                </a:solidFill>
                <a:latin typeface="Arial"/>
                <a:cs typeface="Arial"/>
              </a:rPr>
              <a:t>100% води після очищення повторно використовується для місцевого озеленення.</a:t>
            </a:r>
            <a:r>
              <a:rPr lang="uk" sz="1000" spc="-20" dirty="0">
                <a:solidFill>
                  <a:srgbClr val="2D2525"/>
                </a:solidFill>
                <a:latin typeface="Arial"/>
                <a:cs typeface="Arial"/>
              </a:rPr>
              <a:t> </a:t>
            </a:r>
            <a:r>
              <a:rPr lang="uk" sz="1000" b="0" i="0" u="none" spc="-55" baseline="0" dirty="0">
                <a:solidFill>
                  <a:srgbClr val="2D2525"/>
                </a:solidFill>
                <a:latin typeface="Arial"/>
                <a:cs typeface="Arial"/>
              </a:rPr>
              <a:t>Крім того, дощова вода збирається в ями для збору на території заводу для поповнення ґрунтових вод.</a:t>
            </a:r>
            <a:endParaRPr sz="1000" dirty="0">
              <a:latin typeface="Arial"/>
              <a:cs typeface="Arial"/>
            </a:endParaRPr>
          </a:p>
          <a:p>
            <a:pPr marL="154940" marR="25400" indent="-142875" rtl="0">
              <a:lnSpc>
                <a:spcPct val="100000"/>
              </a:lnSpc>
              <a:buChar char="•"/>
              <a:tabLst>
                <a:tab pos="156210" algn="l"/>
              </a:tabLst>
            </a:pPr>
            <a:r>
              <a:rPr lang="uk" sz="1000" b="0" i="0" u="none" spc="-25" baseline="0" dirty="0">
                <a:solidFill>
                  <a:srgbClr val="2D2525"/>
                </a:solidFill>
                <a:latin typeface="Arial"/>
                <a:cs typeface="Arial"/>
              </a:rPr>
              <a:t>На нашому виробничому майданчику у Варшаві, Польща, вода частково повторно використовується для зворотного промивання піщаних фільтрів.</a:t>
            </a:r>
            <a:r>
              <a:rPr lang="uk" sz="1000" b="0" i="0" u="none" spc="-20" baseline="0" dirty="0">
                <a:solidFill>
                  <a:srgbClr val="2D2525"/>
                </a:solidFill>
                <a:latin typeface="Arial"/>
                <a:cs typeface="Arial"/>
              </a:rPr>
              <a:t>	</a:t>
            </a:r>
            <a:endParaRPr sz="1000" dirty="0">
              <a:latin typeface="Arial"/>
              <a:cs typeface="Arial"/>
            </a:endParaRPr>
          </a:p>
          <a:p>
            <a:pPr marL="154940" marR="86995" indent="-142875" rtl="0">
              <a:lnSpc>
                <a:spcPct val="100000"/>
              </a:lnSpc>
              <a:buChar char="•"/>
              <a:tabLst>
                <a:tab pos="156210" algn="l"/>
              </a:tabLst>
            </a:pPr>
            <a:r>
              <a:rPr lang="uk" sz="1000" b="0" i="0" u="none" spc="-50" baseline="0" dirty="0">
                <a:solidFill>
                  <a:srgbClr val="2D2525"/>
                </a:solidFill>
                <a:latin typeface="Arial"/>
                <a:cs typeface="Arial"/>
              </a:rPr>
              <a:t>На очисних спорудах у Варшаві використовується технологія нанобульбашок у процесі попередньої очистки стічних вод для очищення та зменшення хімічного споживання кисню.</a:t>
            </a:r>
            <a:r>
              <a:rPr lang="uk" sz="1000" b="0" i="0" u="none" spc="-10" baseline="0" dirty="0">
                <a:solidFill>
                  <a:srgbClr val="2D2525"/>
                </a:solidFill>
                <a:latin typeface="Arial"/>
                <a:cs typeface="Arial"/>
              </a:rPr>
              <a:t>			</a:t>
            </a:r>
            <a:endParaRPr sz="1000" dirty="0">
              <a:latin typeface="Arial"/>
              <a:cs typeface="Arial"/>
            </a:endParaRPr>
          </a:p>
        </p:txBody>
      </p:sp>
      <p:grpSp>
        <p:nvGrpSpPr>
          <p:cNvPr id="4" name="object 4"/>
          <p:cNvGrpSpPr/>
          <p:nvPr/>
        </p:nvGrpSpPr>
        <p:grpSpPr>
          <a:xfrm>
            <a:off x="0" y="833767"/>
            <a:ext cx="10692130" cy="6726555"/>
            <a:chOff x="0" y="833767"/>
            <a:chExt cx="10692130" cy="6726555"/>
          </a:xfrm>
        </p:grpSpPr>
        <p:pic>
          <p:nvPicPr>
            <p:cNvPr id="5" name="object 5"/>
            <p:cNvPicPr/>
            <p:nvPr/>
          </p:nvPicPr>
          <p:blipFill>
            <a:blip r:embed="rId2" cstate="print"/>
            <a:stretch>
              <a:fillRect/>
            </a:stretch>
          </p:blipFill>
          <p:spPr>
            <a:xfrm>
              <a:off x="0" y="839508"/>
              <a:ext cx="3539998" cy="6720497"/>
            </a:xfrm>
            <a:prstGeom prst="rect">
              <a:avLst/>
            </a:prstGeom>
          </p:spPr>
        </p:pic>
        <p:sp>
          <p:nvSpPr>
            <p:cNvPr id="6" name="object 6"/>
            <p:cNvSpPr/>
            <p:nvPr/>
          </p:nvSpPr>
          <p:spPr>
            <a:xfrm>
              <a:off x="0" y="835355"/>
              <a:ext cx="10692130" cy="0"/>
            </a:xfrm>
            <a:custGeom>
              <a:avLst/>
              <a:gdLst/>
              <a:ahLst/>
              <a:cxnLst/>
              <a:rect l="l" t="t" r="r" b="b"/>
              <a:pathLst>
                <a:path w="10692130">
                  <a:moveTo>
                    <a:pt x="0" y="0"/>
                  </a:moveTo>
                  <a:lnTo>
                    <a:pt x="10692003" y="0"/>
                  </a:lnTo>
                </a:path>
              </a:pathLst>
            </a:custGeom>
            <a:ln w="3175">
              <a:solidFill>
                <a:srgbClr val="000000"/>
              </a:solidFill>
            </a:ln>
          </p:spPr>
          <p:txBody>
            <a:bodyPr wrap="square" lIns="0" tIns="0" rIns="0" bIns="0" rtlCol="0"/>
            <a:lstStyle/>
            <a:p>
              <a:endParaRPr/>
            </a:p>
          </p:txBody>
        </p:sp>
      </p:grpSp>
      <p:sp>
        <p:nvSpPr>
          <p:cNvPr id="7" name="object 7"/>
          <p:cNvSpPr txBox="1"/>
          <p:nvPr/>
        </p:nvSpPr>
        <p:spPr>
          <a:xfrm>
            <a:off x="3571414" y="6794693"/>
            <a:ext cx="3097530" cy="238760"/>
          </a:xfrm>
          <a:prstGeom prst="rect">
            <a:avLst/>
          </a:prstGeom>
        </p:spPr>
        <p:txBody>
          <a:bodyPr vert="horz" wrap="square" lIns="0" tIns="12700" rIns="0" bIns="0" rtlCol="0">
            <a:spAutoFit/>
          </a:bodyPr>
          <a:lstStyle/>
          <a:p>
            <a:pPr marL="12700" marR="5080" rtl="0">
              <a:lnSpc>
                <a:spcPct val="100000"/>
              </a:lnSpc>
              <a:spcBef>
                <a:spcPts val="100"/>
              </a:spcBef>
            </a:pPr>
            <a:r>
              <a:rPr lang="uk" sz="700" b="0" i="1" u="none" spc="-85" baseline="0" dirty="0">
                <a:solidFill>
                  <a:srgbClr val="2D2525"/>
                </a:solidFill>
                <a:latin typeface="Arial"/>
                <a:cs typeface="Arial"/>
              </a:rPr>
              <a:t>1.</a:t>
            </a:r>
            <a:r>
              <a:rPr lang="uk" sz="700" b="0" i="1" u="none" spc="30" baseline="0" dirty="0">
                <a:solidFill>
                  <a:srgbClr val="2D2525"/>
                </a:solidFill>
                <a:latin typeface="Arial"/>
                <a:cs typeface="Arial"/>
              </a:rPr>
              <a:t> Щонайменше 90% інгредієнтів на основі вуглецю повинні бути біологічно розкладними відповідно до рекомендацій ОЕСР або даних постачальників.</a:t>
            </a:r>
            <a:endParaRPr sz="700" dirty="0">
              <a:latin typeface="Arial"/>
              <a:cs typeface="Arial"/>
            </a:endParaRPr>
          </a:p>
        </p:txBody>
      </p:sp>
      <p:sp>
        <p:nvSpPr>
          <p:cNvPr id="8" name="object 8"/>
          <p:cNvSpPr/>
          <p:nvPr/>
        </p:nvSpPr>
        <p:spPr>
          <a:xfrm>
            <a:off x="0" y="453199"/>
            <a:ext cx="10692130" cy="0"/>
          </a:xfrm>
          <a:custGeom>
            <a:avLst/>
            <a:gdLst/>
            <a:ahLst/>
            <a:cxnLst/>
            <a:rect l="l" t="t" r="r" b="b"/>
            <a:pathLst>
              <a:path w="10692130">
                <a:moveTo>
                  <a:pt x="10692003" y="0"/>
                </a:moveTo>
                <a:lnTo>
                  <a:pt x="0" y="0"/>
                </a:lnTo>
              </a:path>
            </a:pathLst>
          </a:custGeom>
          <a:ln w="3175">
            <a:solidFill>
              <a:srgbClr val="000000"/>
            </a:solidFill>
          </a:ln>
        </p:spPr>
        <p:txBody>
          <a:bodyPr wrap="square" lIns="0" tIns="0" rIns="0" bIns="0" rtlCol="0"/>
          <a:lstStyle/>
          <a:p>
            <a:endParaRPr/>
          </a:p>
        </p:txBody>
      </p:sp>
      <p:sp>
        <p:nvSpPr>
          <p:cNvPr id="24" name="object 24"/>
          <p:cNvSpPr txBox="1"/>
          <p:nvPr/>
        </p:nvSpPr>
        <p:spPr>
          <a:xfrm>
            <a:off x="9963656" y="7206415"/>
            <a:ext cx="175895" cy="177165"/>
          </a:xfrm>
          <a:prstGeom prst="rect">
            <a:avLst/>
          </a:prstGeom>
        </p:spPr>
        <p:txBody>
          <a:bodyPr vert="horz" wrap="square" lIns="0" tIns="19685" rIns="0" bIns="0" rtlCol="0">
            <a:spAutoFit/>
          </a:bodyPr>
          <a:lstStyle/>
          <a:p>
            <a:pPr marL="12700" rtl="0">
              <a:lnSpc>
                <a:spcPct val="100000"/>
              </a:lnSpc>
              <a:spcBef>
                <a:spcPts val="155"/>
              </a:spcBef>
            </a:pPr>
            <a:r>
              <a:rPr lang="uk" sz="900" b="0" i="0" u="none" spc="60" baseline="0">
                <a:solidFill>
                  <a:srgbClr val="2D2525"/>
                </a:solidFill>
                <a:latin typeface="Arial"/>
                <a:cs typeface="Arial"/>
              </a:rPr>
              <a:t>44</a:t>
            </a:r>
            <a:endParaRPr sz="900">
              <a:latin typeface="Arial"/>
              <a:cs typeface="Arial"/>
            </a:endParaRPr>
          </a:p>
        </p:txBody>
      </p:sp>
      <p:sp>
        <p:nvSpPr>
          <p:cNvPr id="11" name="object 69"/>
          <p:cNvSpPr txBox="1">
            <a:spLocks noGrp="1"/>
          </p:cNvSpPr>
          <p:nvPr>
            <p:ph type="ftr" sz="quarter" idx="5"/>
          </p:nvPr>
        </p:nvSpPr>
        <p:spPr>
          <a:xfrm>
            <a:off x="419246" y="7204929"/>
            <a:ext cx="4836761" cy="160300"/>
          </a:xfrm>
          <a:prstGeom prst="rect">
            <a:avLst/>
          </a:prstGeom>
        </p:spPr>
        <p:txBody>
          <a:bodyPr vert="horz" wrap="square" lIns="0" tIns="21590" rIns="0" bIns="0" rtlCol="0">
            <a:spAutoFit/>
          </a:bodyPr>
          <a:lstStyle/>
          <a:p>
            <a:pPr marL="12700" algn="l" rtl="0">
              <a:lnSpc>
                <a:spcPct val="100000"/>
              </a:lnSpc>
              <a:spcBef>
                <a:spcPts val="170"/>
              </a:spcBef>
            </a:pPr>
            <a:r>
              <a:rPr lang="uk" b="0" i="0" u="none" spc="-5" baseline="0" dirty="0"/>
              <a:t>Звіт про сталий розвиток за 2024 рік </a:t>
            </a:r>
            <a:r>
              <a:rPr lang="uk" b="0" i="0" u="none" spc="175" baseline="0" dirty="0">
                <a:latin typeface="Arial"/>
                <a:cs typeface="Arial"/>
              </a:rPr>
              <a:t>|</a:t>
            </a:r>
            <a:r>
              <a:rPr lang="uk" b="0" i="0" u="none" spc="45" baseline="0" dirty="0">
                <a:latin typeface="Arial"/>
                <a:cs typeface="Arial"/>
              </a:rPr>
              <a:t> </a:t>
            </a:r>
            <a:r>
              <a:rPr lang="en-US" dirty="0" err="1">
                <a:latin typeface="Arial"/>
                <a:cs typeface="Arial"/>
              </a:rPr>
              <a:t>Oriflame</a:t>
            </a:r>
            <a:r>
              <a:rPr lang="en-US" spc="45" dirty="0">
                <a:latin typeface="Arial"/>
                <a:cs typeface="Arial"/>
              </a:rPr>
              <a:t> </a:t>
            </a:r>
            <a:r>
              <a:rPr lang="en-US" spc="-10" dirty="0">
                <a:latin typeface="Arial"/>
                <a:cs typeface="Arial"/>
              </a:rPr>
              <a:t>Cosmetics</a:t>
            </a:r>
            <a:endParaRPr lang="uk" b="0" i="0" u="none" spc="-10" baseline="0" dirty="0">
              <a:latin typeface="Arial"/>
              <a:cs typeface="Arial"/>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215E9E"/>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242</TotalTime>
  <Words>7753</Words>
  <Application>Microsoft Office PowerPoint</Application>
  <PresentationFormat>Custom</PresentationFormat>
  <Paragraphs>443</Paragraphs>
  <Slides>17</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17</vt:i4>
      </vt:variant>
    </vt:vector>
  </HeadingPairs>
  <TitlesOfParts>
    <vt:vector size="25" baseType="lpstr">
      <vt:lpstr>Arial</vt:lpstr>
      <vt:lpstr>Arial Black</vt:lpstr>
      <vt:lpstr>Calibri</vt:lpstr>
      <vt:lpstr>Old English Text MT</vt:lpstr>
      <vt:lpstr>Oriflame Sans 2.0</vt:lpstr>
      <vt:lpstr>Times New Roman</vt:lpstr>
      <vt:lpstr>Trebuchet MS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User</dc:creator>
  <cp:lastModifiedBy>Bilan, Tatyana</cp:lastModifiedBy>
  <cp:revision>26</cp:revision>
  <dcterms:created xsi:type="dcterms:W3CDTF">2025-06-10T11:30:51Z</dcterms:created>
  <dcterms:modified xsi:type="dcterms:W3CDTF">2025-07-08T13:23:26Z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2025-04-17T00:00:00Z</vt:filetime>
  </property>
  <property fmtid="{D5CDD505-2E9C-101B-9397-08002B2CF9AE}" pid="3" name="Creator">
    <vt:lpwstr>Canon MF230 Series</vt:lpwstr>
  </property>
  <property fmtid="{D5CDD505-2E9C-101B-9397-08002B2CF9AE}" pid="4" name="LastSaved">
    <vt:filetime>2025-06-10T00:00:00Z</vt:filetime>
  </property>
  <property fmtid="{D5CDD505-2E9C-101B-9397-08002B2CF9AE}" pid="5" name="Producer">
    <vt:lpwstr>Adobe Acrobat Pro DC 19 Paper Capture Plug-in</vt:lpwstr>
  </property>
  <property fmtid="{D5CDD505-2E9C-101B-9397-08002B2CF9AE}" pid="6" name="MSIP_Label_b029aa55-c717-49c7-96ad-42e953bc7712_Enabled">
    <vt:lpwstr>true</vt:lpwstr>
  </property>
  <property fmtid="{D5CDD505-2E9C-101B-9397-08002B2CF9AE}" pid="7" name="MSIP_Label_b029aa55-c717-49c7-96ad-42e953bc7712_SetDate">
    <vt:lpwstr>2025-07-08T13:23:23Z</vt:lpwstr>
  </property>
  <property fmtid="{D5CDD505-2E9C-101B-9397-08002B2CF9AE}" pid="8" name="MSIP_Label_b029aa55-c717-49c7-96ad-42e953bc7712_Method">
    <vt:lpwstr>Standard</vt:lpwstr>
  </property>
  <property fmtid="{D5CDD505-2E9C-101B-9397-08002B2CF9AE}" pid="9" name="MSIP_Label_b029aa55-c717-49c7-96ad-42e953bc7712_Name">
    <vt:lpwstr>b029aa55-c717-49c7-96ad-42e953bc7712</vt:lpwstr>
  </property>
  <property fmtid="{D5CDD505-2E9C-101B-9397-08002B2CF9AE}" pid="10" name="MSIP_Label_b029aa55-c717-49c7-96ad-42e953bc7712_SiteId">
    <vt:lpwstr>e46bc88e-1a4b-44ff-a158-1b9f7eb4561e</vt:lpwstr>
  </property>
  <property fmtid="{D5CDD505-2E9C-101B-9397-08002B2CF9AE}" pid="11" name="MSIP_Label_b029aa55-c717-49c7-96ad-42e953bc7712_ActionId">
    <vt:lpwstr>dd673988-5e62-4c1e-adff-d1e4dccdea42</vt:lpwstr>
  </property>
  <property fmtid="{D5CDD505-2E9C-101B-9397-08002B2CF9AE}" pid="12" name="MSIP_Label_b029aa55-c717-49c7-96ad-42e953bc7712_ContentBits">
    <vt:lpwstr>0</vt:lpwstr>
  </property>
  <property fmtid="{D5CDD505-2E9C-101B-9397-08002B2CF9AE}" pid="13" name="MSIP_Label_b029aa55-c717-49c7-96ad-42e953bc7712_Tag">
    <vt:lpwstr>10, 3, 0, 1</vt:lpwstr>
  </property>
</Properties>
</file>