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75" r:id="rId2"/>
    <p:sldId id="276" r:id="rId3"/>
    <p:sldId id="277" r:id="rId4"/>
    <p:sldId id="278" r:id="rId5"/>
    <p:sldId id="279" r:id="rId6"/>
    <p:sldId id="281" r:id="rId7"/>
    <p:sldId id="280" r:id="rId8"/>
    <p:sldId id="283" r:id="rId9"/>
    <p:sldId id="284" r:id="rId10"/>
    <p:sldId id="285" r:id="rId11"/>
    <p:sldId id="282" r:id="rId12"/>
    <p:sldId id="286" r:id="rId13"/>
    <p:sldId id="288" r:id="rId14"/>
    <p:sldId id="290" r:id="rId15"/>
    <p:sldId id="289" r:id="rId16"/>
    <p:sldId id="292" r:id="rId17"/>
    <p:sldId id="293" r:id="rId18"/>
    <p:sldId id="291" r:id="rId19"/>
  </p:sldIdLst>
  <p:sldSz cx="9144000" cy="5149850"/>
  <p:notesSz cx="9144000" cy="5149850"/>
  <p:custDataLst>
    <p:tags r:id="rId21"/>
  </p:custDataLst>
  <p:defaultTextStyle>
    <a:defPPr>
      <a:defRPr lang="en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uleva, Alina" initials="ZA" lastIdx="3" clrIdx="0">
    <p:extLst>
      <p:ext uri="{19B8F6BF-5375-455C-9EA6-DF929625EA0E}">
        <p15:presenceInfo xmlns:p15="http://schemas.microsoft.com/office/powerpoint/2012/main" userId="S::AZhuleva@oriflame.com::4f01cc95-e689-4e87-817f-6fd84371216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A23"/>
    <a:srgbClr val="FFC20E"/>
    <a:srgbClr val="4920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84477" autoAdjust="0"/>
  </p:normalViewPr>
  <p:slideViewPr>
    <p:cSldViewPr>
      <p:cViewPr varScale="1">
        <p:scale>
          <a:sx n="84" d="100"/>
          <a:sy n="84" d="100"/>
        </p:scale>
        <p:origin x="9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C8494-AC51-9F41-958F-D8EED053B564}" type="datetimeFigureOut">
              <a:rPr lang="en-RU" smtClean="0"/>
              <a:t>10/02/2020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644525"/>
            <a:ext cx="3082925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8088"/>
            <a:ext cx="7315200" cy="2028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91088"/>
            <a:ext cx="396240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B91949-A9FD-A042-8221-DE3015F32D3F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032079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Не откладывай на потом! Приходи в </a:t>
            </a:r>
            <a:r>
              <a:rPr lang="ru-RU" dirty="0" err="1"/>
              <a:t>Oriflame</a:t>
            </a:r>
            <a:r>
              <a:rPr lang="ru-RU" dirty="0"/>
              <a:t> сегодня, приглашай друзей и участвуй в новой акции – это твой шанс получить реальные деньги и перспективы. Возьми своё!</a:t>
            </a:r>
            <a:endParaRPr lang="en-RU" dirty="0"/>
          </a:p>
          <a:p>
            <a:endParaRPr lang="en-RU" dirty="0"/>
          </a:p>
          <a:p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60758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Звание и Персональная Группа фиксируется по итогам каталога №13 2020</a:t>
            </a: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учетом только локального спонсирования, международное спонсирование не учитывается.</a:t>
            </a:r>
          </a:p>
          <a:p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акции принимают участие Лидеры в звании Старший Менеджер и выше с уровнем Объёмной скидки 22% по итогам каталога №13 2020 с учётом локального спонсирования</a:t>
            </a:r>
          </a:p>
          <a:p>
            <a:endParaRPr lang="en-RU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новый рекрут в твоей Персональной Группе с единовременным заказом на 50 ББ и более, совершённым и оплаченным в полном объёме в период проведения акции в течение 21 дня от даты регистрации, но не позднее 14.11.2020 включительно (даты окончания акции), даёт тебе возможность получить один из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денежных бонусов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RU" dirty="0"/>
          </a:p>
          <a:p>
            <a:endParaRPr lang="en-RU" dirty="0"/>
          </a:p>
          <a:p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12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92429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/>
              <a:t>Для старших менеджеров и выше</a:t>
            </a:r>
          </a:p>
          <a:p>
            <a:pPr algn="l"/>
            <a:r>
              <a:rPr lang="ru-RU" dirty="0"/>
              <a:t>20 х 10 000 рублей</a:t>
            </a:r>
          </a:p>
          <a:p>
            <a:pPr algn="l"/>
            <a:r>
              <a:rPr lang="ru-RU" dirty="0"/>
              <a:t>10 х 50 000 рублей</a:t>
            </a:r>
          </a:p>
          <a:p>
            <a:pPr algn="l"/>
            <a:r>
              <a:rPr lang="ru-RU" dirty="0"/>
              <a:t>5 х 100 000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1 х 1 000 000 рублей</a:t>
            </a:r>
          </a:p>
          <a:p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13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4961807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/>
              <a:t>Для старших менеджеров и выше</a:t>
            </a:r>
          </a:p>
          <a:p>
            <a:pPr algn="l"/>
            <a:r>
              <a:rPr lang="ru-RU" dirty="0"/>
              <a:t>10 х 10 000 рублей</a:t>
            </a:r>
          </a:p>
          <a:p>
            <a:pPr algn="l"/>
            <a:r>
              <a:rPr lang="ru-RU" dirty="0"/>
              <a:t>3 х 50 000 рублей</a:t>
            </a:r>
          </a:p>
          <a:p>
            <a:pPr algn="l"/>
            <a:r>
              <a:rPr lang="ru-RU" dirty="0"/>
              <a:t>2 х 100 000 рублей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14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551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каждом каталоге акции размещай личный суммарный заказ от 150 ББ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каждом каталоге акции подтверждай уровень ОС 22% (без учета международного спонсирования).</a:t>
            </a:r>
          </a:p>
          <a:p>
            <a:endParaRPr lang="ru-RU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Каждую неделю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новый рекрут в твоей Персональной Группе с единовременным заказом на 50 ББ и более, совершенным и оплаченным в полном объеме в период проведения акции в течение 21 дня от даты регистрации, но не позднее 14.11.2020 включительно (даты окончания акции), дает тебе возможность получить один из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денежных бонусов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1 000 000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итогам каждого каталога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рекрут в твоей Персональной Группе, который стал участником Стартовой Программы и в период проведения акции разместил заказ на 100 ББ и более в течение 21 дня от даты регистрации, дает тебе возможность получить один из денежных 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супербонусов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15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63891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49101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/>
              <a:t>Для новых партнёров бренда</a:t>
            </a:r>
          </a:p>
          <a:p>
            <a:pPr algn="l"/>
            <a:r>
              <a:rPr lang="ru-RU" dirty="0"/>
              <a:t>10 </a:t>
            </a:r>
            <a:r>
              <a:rPr lang="ru-RU" dirty="0" err="1"/>
              <a:t>супербонусов</a:t>
            </a:r>
            <a:r>
              <a:rPr lang="ru-RU" dirty="0"/>
              <a:t> по 10 000 рублей</a:t>
            </a:r>
          </a:p>
          <a:p>
            <a:pPr algn="l"/>
            <a:r>
              <a:rPr lang="ru-RU" dirty="0"/>
              <a:t>3 </a:t>
            </a:r>
            <a:r>
              <a:rPr lang="ru-RU" dirty="0" err="1"/>
              <a:t>супербонуса</a:t>
            </a:r>
            <a:r>
              <a:rPr lang="ru-RU" dirty="0"/>
              <a:t> по 50 000 рублей</a:t>
            </a:r>
          </a:p>
          <a:p>
            <a:pPr algn="l"/>
            <a:r>
              <a:rPr lang="ru-RU" dirty="0"/>
              <a:t>1 </a:t>
            </a:r>
            <a:r>
              <a:rPr lang="ru-RU" dirty="0" err="1"/>
              <a:t>супербонус</a:t>
            </a:r>
            <a:r>
              <a:rPr lang="ru-RU" dirty="0"/>
              <a:t> по 100 000 рублей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4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6269746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6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74594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7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71671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8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063719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/>
              <a:t>Для приглашающих спонсоров</a:t>
            </a:r>
          </a:p>
          <a:p>
            <a:r>
              <a:rPr lang="ru-RU" dirty="0"/>
              <a:t>10  х 10 000 рублей</a:t>
            </a:r>
          </a:p>
          <a:p>
            <a:r>
              <a:rPr lang="ru-RU" dirty="0"/>
              <a:t>10 х 50 000 рублей</a:t>
            </a:r>
          </a:p>
          <a:p>
            <a:r>
              <a:rPr lang="ru-RU" dirty="0"/>
              <a:t>5 х 100 000 рублей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9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63481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dirty="0"/>
              <a:t>Для приглашающих спонсоров</a:t>
            </a:r>
          </a:p>
          <a:p>
            <a:r>
              <a:rPr lang="ru-RU" dirty="0"/>
              <a:t>10  х 10 000 рублей</a:t>
            </a:r>
          </a:p>
          <a:p>
            <a:r>
              <a:rPr lang="ru-RU" dirty="0"/>
              <a:t>4 х 50 000 рублей</a:t>
            </a:r>
          </a:p>
          <a:p>
            <a:r>
              <a:rPr lang="ru-RU" dirty="0"/>
              <a:t>2 х 100 000 рублей</a:t>
            </a:r>
          </a:p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10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54109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каждом каталоге акции размещай личный единовременный заказ на 50 ББ и более.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период проведения акции стань Приглашающим Спонсором для одного и более новых рекрутов.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Каждый новый рекрут с единовременным заказом на 50 ББ и более, совершенным и оплаченным в полном объеме в течение 21 дня от даты регистрации, но не позднее 14.11.2020 включительно (даты окончания акции), дает тебе возможность получить гарантированно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один из 5 наборов продуктов</a:t>
            </a:r>
            <a:r>
              <a:rPr lang="ru-RU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Каждую неделю 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Приглашающие спонсоры, которые в период проведения акции привлекли рекрутов, разместивших и полностью оплативших единовременные заказы на 50 ББ и более в течение 21 дня от даты регистрации, но не позднее 14.11.2020 включительно (даты окончания акции), могут получить один из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денежных бонусов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итогам каждого каталога</a:t>
            </a:r>
            <a:r>
              <a:rPr lang="ru-RU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Приглашающие Спонсоры, которые в период проведения акции привлекли рекрутов, разместивших заказы на 100 ББ и более в течение 21 дня от даты регистрации, на один из </a:t>
            </a:r>
            <a:r>
              <a:rPr lang="ru-R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супербонусов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100 000 рублей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B91949-A9FD-A042-8221-DE3015F32D3F}" type="slidenum">
              <a:rPr lang="en-RU" smtClean="0"/>
              <a:t>11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924134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4545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85"/>
              </a:lnSpc>
            </a:pPr>
            <a:r>
              <a:rPr spc="-10" dirty="0"/>
              <a:t>ORI</a:t>
            </a:r>
            <a:r>
              <a:rPr spc="265" dirty="0"/>
              <a:t> </a:t>
            </a:r>
            <a:r>
              <a:rPr spc="240" dirty="0"/>
              <a:t>FLAME</a:t>
            </a:r>
          </a:p>
          <a:p>
            <a:pPr marL="27305">
              <a:lnSpc>
                <a:spcPts val="434"/>
              </a:lnSpc>
              <a:tabLst>
                <a:tab pos="334645" algn="l"/>
              </a:tabLst>
            </a:pPr>
            <a:r>
              <a:rPr sz="400" spc="40" dirty="0">
                <a:solidFill>
                  <a:srgbClr val="ACACAC"/>
                </a:solidFill>
              </a:rPr>
              <a:t>-	</a:t>
            </a:r>
            <a:r>
              <a:rPr sz="400" spc="-20" dirty="0">
                <a:solidFill>
                  <a:srgbClr val="828282"/>
                </a:solidFill>
              </a:rPr>
              <a:t>S </a:t>
            </a:r>
            <a:r>
              <a:rPr sz="400" spc="5" dirty="0">
                <a:solidFill>
                  <a:srgbClr val="828282"/>
                </a:solidFill>
              </a:rPr>
              <a:t>W </a:t>
            </a:r>
            <a:r>
              <a:rPr sz="400" spc="-5" dirty="0">
                <a:solidFill>
                  <a:srgbClr val="828282"/>
                </a:solidFill>
              </a:rPr>
              <a:t>E </a:t>
            </a:r>
            <a:r>
              <a:rPr sz="400" spc="25" dirty="0">
                <a:solidFill>
                  <a:srgbClr val="828282"/>
                </a:solidFill>
              </a:rPr>
              <a:t>D </a:t>
            </a:r>
            <a:r>
              <a:rPr sz="400" spc="-5" dirty="0">
                <a:solidFill>
                  <a:srgbClr val="828282"/>
                </a:solidFill>
              </a:rPr>
              <a:t>E N</a:t>
            </a:r>
            <a:r>
              <a:rPr sz="400" spc="80" dirty="0">
                <a:solidFill>
                  <a:srgbClr val="828282"/>
                </a:solidFill>
              </a:rPr>
              <a:t> </a:t>
            </a:r>
            <a:r>
              <a:rPr sz="400" spc="-5" dirty="0">
                <a:solidFill>
                  <a:srgbClr val="ACACAC"/>
                </a:solidFill>
              </a:rPr>
              <a:t>-</a:t>
            </a:r>
            <a:endParaRPr sz="4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1">
                <a:solidFill>
                  <a:srgbClr val="481F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550" b="0" i="1">
                <a:solidFill>
                  <a:srgbClr val="481F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4545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85"/>
              </a:lnSpc>
            </a:pPr>
            <a:r>
              <a:rPr spc="-10" dirty="0"/>
              <a:t>ORI</a:t>
            </a:r>
            <a:r>
              <a:rPr spc="265" dirty="0"/>
              <a:t> </a:t>
            </a:r>
            <a:r>
              <a:rPr spc="240" dirty="0"/>
              <a:t>FLAME</a:t>
            </a:r>
          </a:p>
          <a:p>
            <a:pPr marL="27305">
              <a:lnSpc>
                <a:spcPts val="434"/>
              </a:lnSpc>
              <a:tabLst>
                <a:tab pos="334645" algn="l"/>
              </a:tabLst>
            </a:pPr>
            <a:r>
              <a:rPr sz="400" spc="40" dirty="0">
                <a:solidFill>
                  <a:srgbClr val="ACACAC"/>
                </a:solidFill>
              </a:rPr>
              <a:t>-	</a:t>
            </a:r>
            <a:r>
              <a:rPr sz="400" spc="-20" dirty="0">
                <a:solidFill>
                  <a:srgbClr val="828282"/>
                </a:solidFill>
              </a:rPr>
              <a:t>S </a:t>
            </a:r>
            <a:r>
              <a:rPr sz="400" spc="5" dirty="0">
                <a:solidFill>
                  <a:srgbClr val="828282"/>
                </a:solidFill>
              </a:rPr>
              <a:t>W </a:t>
            </a:r>
            <a:r>
              <a:rPr sz="400" spc="-5" dirty="0">
                <a:solidFill>
                  <a:srgbClr val="828282"/>
                </a:solidFill>
              </a:rPr>
              <a:t>E </a:t>
            </a:r>
            <a:r>
              <a:rPr sz="400" spc="25" dirty="0">
                <a:solidFill>
                  <a:srgbClr val="828282"/>
                </a:solidFill>
              </a:rPr>
              <a:t>D </a:t>
            </a:r>
            <a:r>
              <a:rPr sz="400" spc="-5" dirty="0">
                <a:solidFill>
                  <a:srgbClr val="828282"/>
                </a:solidFill>
              </a:rPr>
              <a:t>E N</a:t>
            </a:r>
            <a:r>
              <a:rPr sz="400" spc="80" dirty="0">
                <a:solidFill>
                  <a:srgbClr val="828282"/>
                </a:solidFill>
              </a:rPr>
              <a:t> </a:t>
            </a:r>
            <a:r>
              <a:rPr sz="400" spc="-5" dirty="0">
                <a:solidFill>
                  <a:srgbClr val="ACACAC"/>
                </a:solidFill>
              </a:rPr>
              <a:t>-</a:t>
            </a:r>
            <a:endParaRPr sz="4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1">
                <a:solidFill>
                  <a:srgbClr val="481F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4545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85"/>
              </a:lnSpc>
            </a:pPr>
            <a:r>
              <a:rPr spc="-10" dirty="0"/>
              <a:t>ORI</a:t>
            </a:r>
            <a:r>
              <a:rPr spc="265" dirty="0"/>
              <a:t> </a:t>
            </a:r>
            <a:r>
              <a:rPr spc="240" dirty="0"/>
              <a:t>FLAME</a:t>
            </a:r>
          </a:p>
          <a:p>
            <a:pPr marL="27305">
              <a:lnSpc>
                <a:spcPts val="434"/>
              </a:lnSpc>
              <a:tabLst>
                <a:tab pos="334645" algn="l"/>
              </a:tabLst>
            </a:pPr>
            <a:r>
              <a:rPr sz="400" spc="40" dirty="0">
                <a:solidFill>
                  <a:srgbClr val="ACACAC"/>
                </a:solidFill>
              </a:rPr>
              <a:t>-	</a:t>
            </a:r>
            <a:r>
              <a:rPr sz="400" spc="-20" dirty="0">
                <a:solidFill>
                  <a:srgbClr val="828282"/>
                </a:solidFill>
              </a:rPr>
              <a:t>S </a:t>
            </a:r>
            <a:r>
              <a:rPr sz="400" spc="5" dirty="0">
                <a:solidFill>
                  <a:srgbClr val="828282"/>
                </a:solidFill>
              </a:rPr>
              <a:t>W </a:t>
            </a:r>
            <a:r>
              <a:rPr sz="400" spc="-5" dirty="0">
                <a:solidFill>
                  <a:srgbClr val="828282"/>
                </a:solidFill>
              </a:rPr>
              <a:t>E </a:t>
            </a:r>
            <a:r>
              <a:rPr sz="400" spc="25" dirty="0">
                <a:solidFill>
                  <a:srgbClr val="828282"/>
                </a:solidFill>
              </a:rPr>
              <a:t>D </a:t>
            </a:r>
            <a:r>
              <a:rPr sz="400" spc="-5" dirty="0">
                <a:solidFill>
                  <a:srgbClr val="828282"/>
                </a:solidFill>
              </a:rPr>
              <a:t>E N</a:t>
            </a:r>
            <a:r>
              <a:rPr sz="400" spc="80" dirty="0">
                <a:solidFill>
                  <a:srgbClr val="828282"/>
                </a:solidFill>
              </a:rPr>
              <a:t> </a:t>
            </a:r>
            <a:r>
              <a:rPr sz="400" spc="-5" dirty="0">
                <a:solidFill>
                  <a:srgbClr val="ACACAC"/>
                </a:solidFill>
              </a:rPr>
              <a:t>-</a:t>
            </a:r>
            <a:endParaRPr sz="40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463913" y="1454285"/>
            <a:ext cx="8252781" cy="2688596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29847"/>
            <a:ext cx="9144000" cy="15875"/>
          </a:xfrm>
          <a:custGeom>
            <a:avLst/>
            <a:gdLst/>
            <a:ahLst/>
            <a:cxnLst/>
            <a:rect l="l" t="t" r="r" b="b"/>
            <a:pathLst>
              <a:path w="9144000" h="15875">
                <a:moveTo>
                  <a:pt x="0" y="0"/>
                </a:moveTo>
                <a:lnTo>
                  <a:pt x="9143999" y="0"/>
                </a:lnTo>
                <a:lnTo>
                  <a:pt x="9143999" y="15276"/>
                </a:lnTo>
                <a:lnTo>
                  <a:pt x="0" y="1527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4482013"/>
            <a:ext cx="9144000" cy="24765"/>
          </a:xfrm>
          <a:custGeom>
            <a:avLst/>
            <a:gdLst/>
            <a:ahLst/>
            <a:cxnLst/>
            <a:rect l="l" t="t" r="r" b="b"/>
            <a:pathLst>
              <a:path w="9144000" h="24764">
                <a:moveTo>
                  <a:pt x="0" y="0"/>
                </a:moveTo>
                <a:lnTo>
                  <a:pt x="9143999" y="0"/>
                </a:lnTo>
                <a:lnTo>
                  <a:pt x="9143999" y="24441"/>
                </a:lnTo>
                <a:lnTo>
                  <a:pt x="0" y="2444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1">
                <a:solidFill>
                  <a:srgbClr val="481F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4545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85"/>
              </a:lnSpc>
            </a:pPr>
            <a:r>
              <a:rPr spc="-10" dirty="0"/>
              <a:t>ORI</a:t>
            </a:r>
            <a:r>
              <a:rPr spc="265" dirty="0"/>
              <a:t> </a:t>
            </a:r>
            <a:r>
              <a:rPr spc="240" dirty="0"/>
              <a:t>FLAME</a:t>
            </a:r>
          </a:p>
          <a:p>
            <a:pPr marL="27305">
              <a:lnSpc>
                <a:spcPts val="434"/>
              </a:lnSpc>
              <a:tabLst>
                <a:tab pos="334645" algn="l"/>
              </a:tabLst>
            </a:pPr>
            <a:r>
              <a:rPr sz="400" spc="40" dirty="0">
                <a:solidFill>
                  <a:srgbClr val="ACACAC"/>
                </a:solidFill>
              </a:rPr>
              <a:t>-	</a:t>
            </a:r>
            <a:r>
              <a:rPr sz="400" spc="-20" dirty="0">
                <a:solidFill>
                  <a:srgbClr val="828282"/>
                </a:solidFill>
              </a:rPr>
              <a:t>S </a:t>
            </a:r>
            <a:r>
              <a:rPr sz="400" spc="5" dirty="0">
                <a:solidFill>
                  <a:srgbClr val="828282"/>
                </a:solidFill>
              </a:rPr>
              <a:t>W </a:t>
            </a:r>
            <a:r>
              <a:rPr sz="400" spc="-5" dirty="0">
                <a:solidFill>
                  <a:srgbClr val="828282"/>
                </a:solidFill>
              </a:rPr>
              <a:t>E </a:t>
            </a:r>
            <a:r>
              <a:rPr sz="400" spc="25" dirty="0">
                <a:solidFill>
                  <a:srgbClr val="828282"/>
                </a:solidFill>
              </a:rPr>
              <a:t>D </a:t>
            </a:r>
            <a:r>
              <a:rPr sz="400" spc="-5" dirty="0">
                <a:solidFill>
                  <a:srgbClr val="828282"/>
                </a:solidFill>
              </a:rPr>
              <a:t>E N</a:t>
            </a:r>
            <a:r>
              <a:rPr sz="400" spc="80" dirty="0">
                <a:solidFill>
                  <a:srgbClr val="828282"/>
                </a:solidFill>
              </a:rPr>
              <a:t> </a:t>
            </a:r>
            <a:r>
              <a:rPr sz="400" spc="-5" dirty="0">
                <a:solidFill>
                  <a:srgbClr val="ACACAC"/>
                </a:solidFill>
              </a:rPr>
              <a:t>-</a:t>
            </a:r>
            <a:endParaRPr sz="40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4545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85"/>
              </a:lnSpc>
            </a:pPr>
            <a:r>
              <a:rPr spc="-10" dirty="0"/>
              <a:t>ORI</a:t>
            </a:r>
            <a:r>
              <a:rPr spc="265" dirty="0"/>
              <a:t> </a:t>
            </a:r>
            <a:r>
              <a:rPr spc="240" dirty="0"/>
              <a:t>FLAME</a:t>
            </a:r>
          </a:p>
          <a:p>
            <a:pPr marL="27305">
              <a:lnSpc>
                <a:spcPts val="434"/>
              </a:lnSpc>
              <a:tabLst>
                <a:tab pos="334645" algn="l"/>
              </a:tabLst>
            </a:pPr>
            <a:r>
              <a:rPr sz="400" spc="40" dirty="0">
                <a:solidFill>
                  <a:srgbClr val="ACACAC"/>
                </a:solidFill>
              </a:rPr>
              <a:t>-	</a:t>
            </a:r>
            <a:r>
              <a:rPr sz="400" spc="-20" dirty="0">
                <a:solidFill>
                  <a:srgbClr val="828282"/>
                </a:solidFill>
              </a:rPr>
              <a:t>S </a:t>
            </a:r>
            <a:r>
              <a:rPr sz="400" spc="5" dirty="0">
                <a:solidFill>
                  <a:srgbClr val="828282"/>
                </a:solidFill>
              </a:rPr>
              <a:t>W </a:t>
            </a:r>
            <a:r>
              <a:rPr sz="400" spc="-5" dirty="0">
                <a:solidFill>
                  <a:srgbClr val="828282"/>
                </a:solidFill>
              </a:rPr>
              <a:t>E </a:t>
            </a:r>
            <a:r>
              <a:rPr sz="400" spc="25" dirty="0">
                <a:solidFill>
                  <a:srgbClr val="828282"/>
                </a:solidFill>
              </a:rPr>
              <a:t>D </a:t>
            </a:r>
            <a:r>
              <a:rPr sz="400" spc="-5" dirty="0">
                <a:solidFill>
                  <a:srgbClr val="828282"/>
                </a:solidFill>
              </a:rPr>
              <a:t>E N</a:t>
            </a:r>
            <a:r>
              <a:rPr sz="400" spc="80" dirty="0">
                <a:solidFill>
                  <a:srgbClr val="828282"/>
                </a:solidFill>
              </a:rPr>
              <a:t> </a:t>
            </a:r>
            <a:r>
              <a:rPr sz="400" spc="-5" dirty="0">
                <a:solidFill>
                  <a:srgbClr val="ACACAC"/>
                </a:solidFill>
              </a:rPr>
              <a:t>-</a:t>
            </a:r>
            <a:endParaRPr sz="40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9742288A-E9A4-2E46-8D73-5EC476810A7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5990382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9" imgW="7772400" imgH="10058400" progId="TCLayout.ActiveDocument.1">
                  <p:embed/>
                </p:oleObj>
              </mc:Choice>
              <mc:Fallback>
                <p:oleObj name="think-cell Slide" r:id="rId9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06982" y="1306393"/>
            <a:ext cx="6078855" cy="4152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1">
                <a:solidFill>
                  <a:srgbClr val="481F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04254" y="1494568"/>
            <a:ext cx="7738109" cy="2396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50" b="0" i="1">
                <a:solidFill>
                  <a:srgbClr val="481F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36167" y="4654875"/>
            <a:ext cx="1085850" cy="245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45456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385"/>
              </a:lnSpc>
            </a:pPr>
            <a:r>
              <a:rPr spc="-10" dirty="0"/>
              <a:t>ORI</a:t>
            </a:r>
            <a:r>
              <a:rPr spc="265" dirty="0"/>
              <a:t> </a:t>
            </a:r>
            <a:r>
              <a:rPr spc="240" dirty="0"/>
              <a:t>FLAME</a:t>
            </a:r>
          </a:p>
          <a:p>
            <a:pPr marL="27305">
              <a:lnSpc>
                <a:spcPts val="434"/>
              </a:lnSpc>
              <a:tabLst>
                <a:tab pos="334645" algn="l"/>
              </a:tabLst>
            </a:pPr>
            <a:r>
              <a:rPr sz="400" spc="40" dirty="0">
                <a:solidFill>
                  <a:srgbClr val="ACACAC"/>
                </a:solidFill>
              </a:rPr>
              <a:t>-	</a:t>
            </a:r>
            <a:r>
              <a:rPr sz="400" spc="-20" dirty="0">
                <a:solidFill>
                  <a:srgbClr val="828282"/>
                </a:solidFill>
              </a:rPr>
              <a:t>S </a:t>
            </a:r>
            <a:r>
              <a:rPr sz="400" spc="5" dirty="0">
                <a:solidFill>
                  <a:srgbClr val="828282"/>
                </a:solidFill>
              </a:rPr>
              <a:t>W </a:t>
            </a:r>
            <a:r>
              <a:rPr sz="400" spc="-5" dirty="0">
                <a:solidFill>
                  <a:srgbClr val="828282"/>
                </a:solidFill>
              </a:rPr>
              <a:t>E </a:t>
            </a:r>
            <a:r>
              <a:rPr sz="400" spc="25" dirty="0">
                <a:solidFill>
                  <a:srgbClr val="828282"/>
                </a:solidFill>
              </a:rPr>
              <a:t>D </a:t>
            </a:r>
            <a:r>
              <a:rPr sz="400" spc="-5" dirty="0">
                <a:solidFill>
                  <a:srgbClr val="828282"/>
                </a:solidFill>
              </a:rPr>
              <a:t>E N</a:t>
            </a:r>
            <a:r>
              <a:rPr sz="400" spc="80" dirty="0">
                <a:solidFill>
                  <a:srgbClr val="828282"/>
                </a:solidFill>
              </a:rPr>
              <a:t> </a:t>
            </a:r>
            <a:r>
              <a:rPr sz="400" spc="-5" dirty="0">
                <a:solidFill>
                  <a:srgbClr val="ACACAC"/>
                </a:solidFill>
              </a:rPr>
              <a:t>-</a:t>
            </a:r>
            <a:endParaRPr sz="40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6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2.jpg"/><Relationship Id="rId9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16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g"/><Relationship Id="rId5" Type="http://schemas.openxmlformats.org/officeDocument/2006/relationships/image" Target="../media/image25.jpg"/><Relationship Id="rId4" Type="http://schemas.openxmlformats.org/officeDocument/2006/relationships/image" Target="../media/image22.jp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6.jp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1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5A84A6-7B9F-4AD3-9222-30FFBCC638BF}"/>
              </a:ext>
            </a:extLst>
          </p:cNvPr>
          <p:cNvGrpSpPr/>
          <p:nvPr/>
        </p:nvGrpSpPr>
        <p:grpSpPr>
          <a:xfrm>
            <a:off x="0" y="3175"/>
            <a:ext cx="9144000" cy="5143500"/>
            <a:chOff x="0" y="3175"/>
            <a:chExt cx="9144000" cy="51435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0D8AA2C-E0B2-4BD1-9B59-955B35C8AF6E}"/>
                </a:ext>
              </a:extLst>
            </p:cNvPr>
            <p:cNvGrpSpPr/>
            <p:nvPr/>
          </p:nvGrpSpPr>
          <p:grpSpPr>
            <a:xfrm>
              <a:off x="0" y="3175"/>
              <a:ext cx="9144000" cy="5143500"/>
              <a:chOff x="0" y="3175"/>
              <a:chExt cx="9144000" cy="51435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3BCA1A9-D98D-484C-9C37-E93BDE69E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0" y="3175"/>
                <a:ext cx="9144000" cy="51435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C77DC6F-408C-481D-9EA3-1F22381B7E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67" t="11481" r="68333" b="85556"/>
              <a:stretch/>
            </p:blipFill>
            <p:spPr>
              <a:xfrm>
                <a:off x="609600" y="593725"/>
                <a:ext cx="1828800" cy="152400"/>
              </a:xfrm>
              <a:prstGeom prst="rect">
                <a:avLst/>
              </a:prstGeom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DC797ED-FAB5-4F7D-A5AB-B859A8BA8133}"/>
                  </a:ext>
                </a:extLst>
              </p:cNvPr>
              <p:cNvSpPr/>
              <p:nvPr/>
            </p:nvSpPr>
            <p:spPr>
              <a:xfrm>
                <a:off x="2438400" y="589573"/>
                <a:ext cx="457200" cy="152400"/>
              </a:xfrm>
              <a:prstGeom prst="rect">
                <a:avLst/>
              </a:prstGeom>
              <a:solidFill>
                <a:srgbClr val="492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149A52-ADB6-42E0-A2E9-C320FD43F994}"/>
                </a:ext>
              </a:extLst>
            </p:cNvPr>
            <p:cNvSpPr/>
            <p:nvPr/>
          </p:nvSpPr>
          <p:spPr>
            <a:xfrm>
              <a:off x="1524000" y="566713"/>
              <a:ext cx="304800" cy="45719"/>
            </a:xfrm>
            <a:prstGeom prst="rect">
              <a:avLst/>
            </a:prstGeom>
            <a:solidFill>
              <a:srgbClr val="49206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12391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D65E20-CE28-0841-A7D7-737284D2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DB6878-CE21-0344-987D-7BA88A92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6C82CEF-5DE1-404E-955A-41773A0DE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506C0C22-908E-764A-AE99-734BF0CD2B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57E1251-A3BE-0249-A76A-511F372976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9DDC641-4CAF-FF48-A0B6-35E6016A81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86BB90-7722-E344-B5AA-A2D477BA7D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D65E20-CE28-0841-A7D7-737284D22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8DB6878-CE21-0344-987D-7BA88A92F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82CEF-5DE1-404E-955A-41773A0DE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3F155BC6-447F-F94D-A5F5-7589C2242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A102F55-B8BE-644A-B570-B4B6DAED3C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64C318-D739-8F4C-956E-AFDA82A285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78B1559D-25A4-224B-9336-BF07ECA5E18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9579677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3EE3BB56-123C-324E-A5A4-9C3F76A56310}"/>
              </a:ext>
            </a:extLst>
          </p:cNvPr>
          <p:cNvGrpSpPr/>
          <p:nvPr/>
        </p:nvGrpSpPr>
        <p:grpSpPr>
          <a:xfrm>
            <a:off x="0" y="3175"/>
            <a:ext cx="9144000" cy="5143500"/>
            <a:chOff x="0" y="3175"/>
            <a:chExt cx="9144000" cy="51435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CE0DD5-4FE0-494A-BDE4-E93F720C2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175"/>
              <a:ext cx="9144000" cy="51435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D8D441-ADB6-BD4C-97B9-5FA7460408D8}"/>
                </a:ext>
              </a:extLst>
            </p:cNvPr>
            <p:cNvSpPr/>
            <p:nvPr/>
          </p:nvSpPr>
          <p:spPr>
            <a:xfrm>
              <a:off x="5791200" y="1812925"/>
              <a:ext cx="2743200" cy="228600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ru-RU" sz="3600" b="1" i="1" dirty="0">
                <a:solidFill>
                  <a:srgbClr val="49206E"/>
                </a:solidFill>
                <a:latin typeface="Oriflame Sans Print Bold Obliqu" panose="020B0502020204020303" pitchFamily="34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1C10498-3134-485F-ABB4-DCD74075E2C9}"/>
                </a:ext>
              </a:extLst>
            </p:cNvPr>
            <p:cNvSpPr/>
            <p:nvPr/>
          </p:nvSpPr>
          <p:spPr>
            <a:xfrm>
              <a:off x="2514600" y="974725"/>
              <a:ext cx="6172200" cy="990600"/>
            </a:xfrm>
            <a:prstGeom prst="rect">
              <a:avLst/>
            </a:prstGeom>
            <a:solidFill>
              <a:srgbClr val="FFC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b="1" i="1" dirty="0">
                  <a:solidFill>
                    <a:srgbClr val="DF1A23"/>
                  </a:solidFill>
                  <a:latin typeface="Oriflame Sans Print Bold Obliqu" panose="020B0502020204020303" pitchFamily="34" charset="0"/>
                </a:rPr>
                <a:t>20 x </a:t>
              </a:r>
              <a:r>
                <a:rPr lang="en-US" sz="3600" b="1" i="1" dirty="0">
                  <a:solidFill>
                    <a:srgbClr val="49206E"/>
                  </a:solidFill>
                  <a:latin typeface="Oriflame Sans Print Bold Obliqu" panose="020B0502020204020303" pitchFamily="34" charset="0"/>
                </a:rPr>
                <a:t>10 000  ₽;</a:t>
              </a:r>
              <a:r>
                <a:rPr lang="en-US" sz="3600" b="1" i="1" dirty="0">
                  <a:latin typeface="Oriflame Sans Print Bold Obliqu" panose="020B0502020204020303" pitchFamily="34" charset="0"/>
                </a:rPr>
                <a:t> </a:t>
              </a:r>
              <a:r>
                <a:rPr lang="en-US" sz="3600" b="1" i="1" dirty="0">
                  <a:solidFill>
                    <a:srgbClr val="DF1A23"/>
                  </a:solidFill>
                  <a:latin typeface="Oriflame Sans Print Bold Obliqu" panose="020B0502020204020303" pitchFamily="34" charset="0"/>
                </a:rPr>
                <a:t>10 x</a:t>
              </a:r>
              <a:r>
                <a:rPr lang="en-US" sz="3600" b="1" i="1" dirty="0">
                  <a:solidFill>
                    <a:srgbClr val="49206E"/>
                  </a:solidFill>
                  <a:latin typeface="Oriflame Sans Print Bold Obliqu" panose="020B0502020204020303" pitchFamily="34" charset="0"/>
                </a:rPr>
                <a:t> 50 000 ₽</a:t>
              </a:r>
            </a:p>
            <a:p>
              <a:pPr algn="r"/>
              <a:r>
                <a:rPr lang="en-US" sz="3600" b="1" i="1" dirty="0">
                  <a:solidFill>
                    <a:srgbClr val="DF1A23"/>
                  </a:solidFill>
                  <a:latin typeface="Oriflame Sans Print Bold Obliqu" panose="020B0502020204020303" pitchFamily="34" charset="0"/>
                </a:rPr>
                <a:t>5 x</a:t>
              </a:r>
              <a:r>
                <a:rPr lang="en-US" sz="3600" b="1" i="1" dirty="0">
                  <a:solidFill>
                    <a:srgbClr val="49206E"/>
                  </a:solidFill>
                  <a:latin typeface="Oriflame Sans Print Bold Obliqu" panose="020B0502020204020303" pitchFamily="34" charset="0"/>
                </a:rPr>
                <a:t> 100 000 ₽ </a:t>
              </a:r>
              <a:endParaRPr lang="ru-RU" sz="3600" b="1" i="1" dirty="0">
                <a:solidFill>
                  <a:srgbClr val="49206E"/>
                </a:solidFill>
                <a:latin typeface="Oriflame Sans Print Bold Obliqu" panose="020B05020202040203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1705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323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6298B51-1E62-9C43-9714-C45281D93A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3" name="Picture 12" descr="Chart, pie chart&#10;&#10;Description automatically generated">
            <a:extLst>
              <a:ext uri="{FF2B5EF4-FFF2-40B4-BE49-F238E27FC236}">
                <a16:creationId xmlns:a16="http://schemas.microsoft.com/office/drawing/2014/main" id="{B4787818-4738-F049-9861-17E011865B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7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143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8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38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11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0A6333-5564-A549-976F-47861DADA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350"/>
            <a:ext cx="9144000" cy="5143500"/>
          </a:xfrm>
          <a:prstGeom prst="rect">
            <a:avLst/>
          </a:prstGeom>
        </p:spPr>
      </p:pic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578C964-9649-DC40-A710-18ED9EF6B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6" name="Picture 5" descr="A picture containing graphical user interface, diagram, text&#10;&#10;Description automatically generated">
            <a:extLst>
              <a:ext uri="{FF2B5EF4-FFF2-40B4-BE49-F238E27FC236}">
                <a16:creationId xmlns:a16="http://schemas.microsoft.com/office/drawing/2014/main" id="{E02EA753-53A2-7342-8242-2C5DE1ADD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DBA13C8-EEAA-AF47-A701-922E48ECAD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8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03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3FCEF043-B5A7-A64B-BF93-DD1F63469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3151721-4894-BE40-A52A-BC9BBD223E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C62B5B-6148-9348-B67F-E9E8736AD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0C3BFB1D-2FF8-4E49-9904-59FCBE5E6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97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CE0DD5-4FE0-494A-BDE4-E93F720C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5D7DBEC-BB7C-524A-B680-8F20D507A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3AC9B05-3438-8E46-858F-4A4E5723B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571EB9B-9386-CE48-8A2A-259EC0EC8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5D8CC1-BBCD-704D-B56B-C9CA65164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D65E20-CE28-0841-A7D7-737284D2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9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DB6878-CE21-0344-987D-7BA88A92F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311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1666</TotalTime>
  <Words>595</Words>
  <Application>Microsoft Office PowerPoint</Application>
  <PresentationFormat>Custom</PresentationFormat>
  <Paragraphs>73</Paragraphs>
  <Slides>18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Oriflame Sans Print Bold Obliqu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Zhuleva, Alina</dc:creator>
  <cp:lastModifiedBy>Zhuleva, Alina</cp:lastModifiedBy>
  <cp:revision>24</cp:revision>
  <dcterms:created xsi:type="dcterms:W3CDTF">2020-09-22T14:49:46Z</dcterms:created>
  <dcterms:modified xsi:type="dcterms:W3CDTF">2020-10-02T18:01:58Z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2020-09-22T00:00:00Z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2020-09-22T00:00:00Z</vt:filetime>
  </property>
</Properties>
</file>